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5"/>
  </p:notesMasterIdLst>
  <p:sldIdLst>
    <p:sldId id="256" r:id="rId2"/>
    <p:sldId id="442" r:id="rId3"/>
    <p:sldId id="444" r:id="rId4"/>
    <p:sldId id="433" r:id="rId5"/>
    <p:sldId id="435" r:id="rId6"/>
    <p:sldId id="311" r:id="rId7"/>
    <p:sldId id="340" r:id="rId8"/>
    <p:sldId id="383" r:id="rId9"/>
    <p:sldId id="328" r:id="rId10"/>
    <p:sldId id="270" r:id="rId11"/>
    <p:sldId id="274" r:id="rId12"/>
    <p:sldId id="426" r:id="rId13"/>
    <p:sldId id="314" r:id="rId14"/>
    <p:sldId id="361" r:id="rId15"/>
    <p:sldId id="438" r:id="rId16"/>
    <p:sldId id="446" r:id="rId17"/>
    <p:sldId id="439" r:id="rId18"/>
    <p:sldId id="443" r:id="rId19"/>
    <p:sldId id="445" r:id="rId20"/>
    <p:sldId id="337" r:id="rId21"/>
    <p:sldId id="349" r:id="rId22"/>
    <p:sldId id="440" r:id="rId23"/>
    <p:sldId id="441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775209-FB65-6E4C-A4B5-03E9A1CDD9DE}">
          <p14:sldIdLst>
            <p14:sldId id="256"/>
            <p14:sldId id="442"/>
            <p14:sldId id="444"/>
            <p14:sldId id="433"/>
            <p14:sldId id="435"/>
            <p14:sldId id="311"/>
            <p14:sldId id="340"/>
            <p14:sldId id="383"/>
            <p14:sldId id="328"/>
            <p14:sldId id="270"/>
            <p14:sldId id="274"/>
            <p14:sldId id="426"/>
            <p14:sldId id="314"/>
            <p14:sldId id="361"/>
            <p14:sldId id="438"/>
            <p14:sldId id="446"/>
            <p14:sldId id="439"/>
            <p14:sldId id="443"/>
            <p14:sldId id="445"/>
            <p14:sldId id="337"/>
            <p14:sldId id="349"/>
            <p14:sldId id="440"/>
            <p14:sldId id="441"/>
          </p14:sldIdLst>
        </p14:section>
        <p14:section name="Keep slides" id="{4D6D5E7B-7158-4143-98CD-B6AFF3C8F8B7}">
          <p14:sldIdLst/>
        </p14:section>
        <p14:section name="FactorAnalysis" id="{84128FA3-A08F-6D4D-9FEC-8F823795C3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0FF"/>
    <a:srgbClr val="FF0100"/>
    <a:srgbClr val="F8D4B3"/>
    <a:srgbClr val="78E505"/>
    <a:srgbClr val="FFFF00"/>
    <a:srgbClr val="00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73" autoAdjust="0"/>
    <p:restoredTop sz="81449" autoAdjust="0"/>
  </p:normalViewPr>
  <p:slideViewPr>
    <p:cSldViewPr snapToGrid="0" snapToObjects="1" showGuides="1">
      <p:cViewPr varScale="1">
        <p:scale>
          <a:sx n="87" d="100"/>
          <a:sy n="87" d="100"/>
        </p:scale>
        <p:origin x="1472" y="184"/>
      </p:cViewPr>
      <p:guideLst>
        <p:guide orient="horz" pos="2137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tiff>
</file>

<file path=ppt/media/image13.png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B2FB6-4886-1B4B-A4B6-A0DC4297E045}" type="datetimeFigureOut">
              <a:rPr lang="en-US" smtClean="0"/>
              <a:t>9/28/17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2FA91-5F73-9642-AF24-4A2A88CFD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61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発表に先立ち、症例数の大幅な増加により、抄録と内容に変更がありますことをお詫びいたします。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67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ハンフリーからの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数の算出方法です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m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および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b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は定数で、偏心度</a:t>
            </a:r>
            <a:r>
              <a:rPr lang="en-US" altLang="ja-JP" sz="105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ec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から算出されます。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ja-JP" sz="105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Gaglion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 cell quantity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（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）は、網膜感度ｓ［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dB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］と定数ｍ，ｂ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 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から求められます。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すべての測定点での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を積算したものが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RGC_HFA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となります。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で使用される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度間隔の測定点での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数は、視覚面積比から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6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度グリッドを用いた場合の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1/9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となります。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今回は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であるため測定点の守備網膜面積から、２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間隔の測定点は、６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1/9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の面積にに相当します。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509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RGC_OCT</a:t>
            </a:r>
            <a:r>
              <a:rPr lang="ja-JP" altLang="en-US" dirty="0" smtClean="0"/>
              <a:t>はの算出方法をお示しします。</a:t>
            </a:r>
            <a:endParaRPr lang="en-US" altLang="ja-JP" dirty="0" smtClean="0"/>
          </a:p>
          <a:p>
            <a:endParaRPr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dirty="0" smtClean="0"/>
              <a:t>本研究では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らを参考に全周３６０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と半周１８０を採択しました。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en-US" altLang="ja-JP" dirty="0" smtClean="0"/>
              <a:t>axonal density (d)</a:t>
            </a:r>
            <a:r>
              <a:rPr lang="ja-JP" altLang="en-US" dirty="0" smtClean="0"/>
              <a:t>は年齢により補正されます。</a:t>
            </a:r>
            <a:endParaRPr lang="en-US" altLang="ja-JP" dirty="0" smtClean="0"/>
          </a:p>
          <a:p>
            <a:r>
              <a:rPr lang="en-US" altLang="ja-JP" dirty="0" err="1" smtClean="0"/>
              <a:t>Correcton</a:t>
            </a:r>
            <a:r>
              <a:rPr lang="en-US" altLang="ja-JP" dirty="0" smtClean="0"/>
              <a:t> factor</a:t>
            </a:r>
            <a:r>
              <a:rPr lang="en-US" altLang="ja-JP" baseline="0" dirty="0" smtClean="0"/>
              <a:t> (c)</a:t>
            </a:r>
            <a:r>
              <a:rPr lang="ja-JP" altLang="en-US" baseline="0" dirty="0" smtClean="0"/>
              <a:t>は、</a:t>
            </a:r>
            <a:r>
              <a:rPr lang="en-US" altLang="ja-JP" baseline="0" dirty="0" smtClean="0"/>
              <a:t>MD</a:t>
            </a:r>
            <a:r>
              <a:rPr lang="ja-JP" altLang="en-US" baseline="0" dirty="0" smtClean="0"/>
              <a:t>値に応じて</a:t>
            </a:r>
            <a:r>
              <a:rPr lang="en-US" altLang="ja-JP" baseline="0" dirty="0" smtClean="0"/>
              <a:t>RNFL</a:t>
            </a:r>
            <a:r>
              <a:rPr lang="ja-JP" altLang="en-US" baseline="0" dirty="0" smtClean="0"/>
              <a:t>における</a:t>
            </a:r>
            <a:r>
              <a:rPr lang="en-US" altLang="ja-JP" baseline="0" dirty="0" smtClean="0"/>
              <a:t>axon </a:t>
            </a:r>
            <a:r>
              <a:rPr lang="ja-JP" altLang="en-US" baseline="0" dirty="0" smtClean="0"/>
              <a:t>と</a:t>
            </a:r>
            <a:r>
              <a:rPr lang="en-US" altLang="ja-JP" baseline="0" dirty="0" smtClean="0"/>
              <a:t>non-axon</a:t>
            </a:r>
            <a:r>
              <a:rPr lang="ja-JP" altLang="en-US" baseline="0" dirty="0" smtClean="0"/>
              <a:t>部分を変化させます。</a:t>
            </a:r>
            <a:endParaRPr lang="en-US" altLang="ja-JP" baseline="0" dirty="0" smtClean="0"/>
          </a:p>
          <a:p>
            <a:r>
              <a:rPr lang="en-US" altLang="ja-JP" baseline="0" dirty="0" smtClean="0"/>
              <a:t>Axon (a)</a:t>
            </a:r>
            <a:r>
              <a:rPr lang="ja-JP" altLang="en-US" baseline="0" dirty="0" smtClean="0"/>
              <a:t>は、</a:t>
            </a:r>
            <a:r>
              <a:rPr lang="en-US" altLang="ja-JP" baseline="0" dirty="0" smtClean="0"/>
              <a:t>cpRNFLT</a:t>
            </a:r>
            <a:r>
              <a:rPr lang="ja-JP" altLang="en-US" baseline="0" dirty="0" smtClean="0"/>
              <a:t>角度</a:t>
            </a:r>
            <a:r>
              <a:rPr lang="en-US" altLang="ja-JP" baseline="0" dirty="0" err="1" smtClean="0"/>
              <a:t>θ</a:t>
            </a:r>
            <a:r>
              <a:rPr lang="ja-JP" altLang="en-US" baseline="0" dirty="0" smtClean="0"/>
              <a:t>と平均</a:t>
            </a:r>
            <a:r>
              <a:rPr lang="en-US" altLang="ja-JP" baseline="0" dirty="0" smtClean="0"/>
              <a:t>RNFLT</a:t>
            </a:r>
            <a:r>
              <a:rPr lang="ja-JP" altLang="en-US" baseline="0" dirty="0" smtClean="0"/>
              <a:t>より求め、得られます。</a:t>
            </a:r>
            <a:endParaRPr lang="en-US" altLang="ja-JP" dirty="0" smtClean="0"/>
          </a:p>
          <a:p>
            <a:endParaRPr lang="en-US" altLang="ja-JP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89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の関係をしめします。青が</a:t>
            </a:r>
            <a:r>
              <a:rPr kumimoji="1" lang="en-US" altLang="ja-JP" dirty="0" smtClean="0"/>
              <a:t>RGCOCT360</a:t>
            </a:r>
            <a:r>
              <a:rPr kumimoji="1" lang="ja-JP" altLang="en-US" dirty="0" smtClean="0"/>
              <a:t>度。赤が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１８０度です。</a:t>
            </a:r>
            <a:r>
              <a:rPr kumimoji="1" lang="en-US" altLang="ja-JP" dirty="0" smtClean="0"/>
              <a:t>RGC_OCT360</a:t>
            </a:r>
            <a:r>
              <a:rPr kumimoji="1" lang="ja-JP" altLang="en-US" dirty="0" smtClean="0"/>
              <a:t>度は、公式より</a:t>
            </a:r>
            <a:r>
              <a:rPr kumimoji="1" lang="en-US" altLang="ja-JP" dirty="0" smtClean="0"/>
              <a:t>RGC_OCT180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倍の値をとります。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の高い相関が認められました。また、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値が良好なほど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にばらつきが認められることがわかります★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4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RGC_HFA</a:t>
            </a:r>
            <a:r>
              <a:rPr lang="ja-JP" altLang="en-US" dirty="0" smtClean="0"/>
              <a:t>と</a:t>
            </a:r>
            <a:r>
              <a:rPr lang="en-US" altLang="ja-JP" dirty="0" smtClean="0"/>
              <a:t>RGC_OCT</a:t>
            </a:r>
            <a:r>
              <a:rPr lang="ja-JP" altLang="en-US" dirty="0" smtClean="0"/>
              <a:t>の関係を示します。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en-US" altLang="ja-JP" dirty="0" smtClean="0"/>
              <a:t>RGC_10-2</a:t>
            </a:r>
            <a:r>
              <a:rPr lang="ja-JP" altLang="en-US" dirty="0" smtClean="0"/>
              <a:t>から算出した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数は平均</a:t>
            </a:r>
            <a:r>
              <a:rPr lang="en-US" altLang="ja-JP" dirty="0" smtClean="0"/>
              <a:t>51</a:t>
            </a:r>
            <a:r>
              <a:rPr lang="ja-JP" altLang="en-US" dirty="0" smtClean="0"/>
              <a:t>万</a:t>
            </a:r>
            <a:r>
              <a:rPr lang="en-US" altLang="ja-JP" dirty="0" smtClean="0"/>
              <a:t>5984</a:t>
            </a:r>
            <a:r>
              <a:rPr lang="ja-JP" altLang="en-US" dirty="0" smtClean="0"/>
              <a:t>、</a:t>
            </a:r>
            <a:r>
              <a:rPr lang="en-US" altLang="ja-JP" dirty="0" smtClean="0"/>
              <a:t>RGC_OCT360</a:t>
            </a:r>
            <a:r>
              <a:rPr lang="ja-JP" altLang="en-US" dirty="0" smtClean="0"/>
              <a:t>度の平均が</a:t>
            </a:r>
            <a:r>
              <a:rPr lang="en-US" altLang="ja-JP" dirty="0" smtClean="0"/>
              <a:t>55</a:t>
            </a:r>
            <a:r>
              <a:rPr lang="ja-JP" altLang="en-US" dirty="0" smtClean="0"/>
              <a:t>万</a:t>
            </a:r>
            <a:r>
              <a:rPr lang="en-US" altLang="ja-JP" dirty="0" smtClean="0"/>
              <a:t>3615, RGC_OCT180</a:t>
            </a:r>
            <a:r>
              <a:rPr lang="ja-JP" altLang="en-US" dirty="0" smtClean="0"/>
              <a:t>度の平均が</a:t>
            </a:r>
            <a:r>
              <a:rPr lang="en-US" altLang="ja-JP" dirty="0" smtClean="0"/>
              <a:t>27</a:t>
            </a:r>
            <a:r>
              <a:rPr lang="ja-JP" altLang="en-US" dirty="0" smtClean="0"/>
              <a:t>万</a:t>
            </a:r>
            <a:r>
              <a:rPr lang="en-US" altLang="ja-JP" dirty="0" smtClean="0"/>
              <a:t>6394</a:t>
            </a:r>
            <a:r>
              <a:rPr lang="ja-JP" altLang="en-US" dirty="0" smtClean="0"/>
              <a:t>でした。左の散布図からも、</a:t>
            </a:r>
            <a:r>
              <a:rPr lang="en-US" altLang="ja-JP" dirty="0" smtClean="0"/>
              <a:t>RGRGC</a:t>
            </a:r>
            <a:r>
              <a:rPr lang="ja-JP" altLang="en-US" dirty="0" smtClean="0"/>
              <a:t>＿</a:t>
            </a:r>
            <a:r>
              <a:rPr lang="en-US" altLang="ja-JP" dirty="0" smtClean="0"/>
              <a:t>OCT360</a:t>
            </a:r>
            <a:r>
              <a:rPr lang="ja-JP" altLang="en-US" dirty="0" smtClean="0"/>
              <a:t>の方が、</a:t>
            </a:r>
            <a:r>
              <a:rPr lang="en-US" altLang="ja-JP" dirty="0" smtClean="0"/>
              <a:t>RGC_HFA</a:t>
            </a:r>
            <a:r>
              <a:rPr lang="ja-JP" altLang="en-US" dirty="0" smtClean="0"/>
              <a:t>との対応が良いことがわかります。★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430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左視覚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以内からの入力神経線維走行の視神経乳頭への対応示します。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左図、</a:t>
            </a:r>
            <a:r>
              <a:rPr lang="en-US" altLang="ja-JP" dirty="0" smtClean="0"/>
              <a:t>Hood</a:t>
            </a:r>
            <a:r>
              <a:rPr lang="ja-JP" altLang="en-US" dirty="0" smtClean="0"/>
              <a:t>らは中心</a:t>
            </a:r>
            <a:r>
              <a:rPr lang="en-US" altLang="ja-JP" dirty="0" smtClean="0"/>
              <a:t>8</a:t>
            </a:r>
            <a:r>
              <a:rPr lang="ja-JP" altLang="en-US" dirty="0" smtClean="0"/>
              <a:t>度の黄斑からの神経線維の走行を</a:t>
            </a:r>
            <a:r>
              <a:rPr lang="en-US" altLang="ja-JP" dirty="0" smtClean="0"/>
              <a:t>NFLD</a:t>
            </a:r>
            <a:r>
              <a:rPr lang="ja-JP" altLang="en-US" dirty="0" smtClean="0"/>
              <a:t>との図の様に示しています。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らは</a:t>
            </a:r>
            <a:r>
              <a:rPr lang="en-US" altLang="ja-JP" dirty="0" smtClean="0"/>
              <a:t>180</a:t>
            </a:r>
            <a:r>
              <a:rPr lang="ja-JP" altLang="en-US" dirty="0" smtClean="0"/>
              <a:t>度を採択しています。</a:t>
            </a:r>
            <a:r>
              <a:rPr lang="en-US" altLang="ja-JP" dirty="0" smtClean="0"/>
              <a:t>Nakanishi</a:t>
            </a:r>
            <a:r>
              <a:rPr lang="ja-JP" altLang="en-US" dirty="0" smtClean="0"/>
              <a:t>らは、</a:t>
            </a:r>
            <a:r>
              <a:rPr lang="en-US" altLang="ja-JP" dirty="0" smtClean="0"/>
              <a:t>24-2</a:t>
            </a:r>
            <a:r>
              <a:rPr lang="ja-JP" altLang="en-US" dirty="0" smtClean="0"/>
              <a:t>、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の</a:t>
            </a:r>
            <a:r>
              <a:rPr lang="en-US" altLang="ja-JP" dirty="0" smtClean="0"/>
              <a:t>TD</a:t>
            </a:r>
            <a:r>
              <a:rPr lang="ja-JP" altLang="en-US" dirty="0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の測定値を因子分析をもちいて、</a:t>
            </a:r>
            <a:r>
              <a:rPr lang="en-US" altLang="ja-JP" dirty="0" smtClean="0"/>
              <a:t>HFA10-2</a:t>
            </a:r>
            <a:r>
              <a:rPr lang="ja-JP" altLang="en-US" dirty="0" smtClean="0"/>
              <a:t>の測定点に対応する乳頭</a:t>
            </a:r>
            <a:r>
              <a:rPr lang="en-US" altLang="ja-JP" dirty="0" err="1" smtClean="0"/>
              <a:t>ClockHour</a:t>
            </a:r>
            <a:r>
              <a:rPr lang="ja-JP" altLang="en-US" dirty="0" smtClean="0"/>
              <a:t>を右下図の様に示しています☆</a:t>
            </a:r>
            <a:endParaRPr lang="en-US" altLang="ja-JP" dirty="0" smtClean="0"/>
          </a:p>
          <a:p>
            <a:r>
              <a:rPr lang="ja-JP" altLang="en-US" dirty="0" smtClean="0"/>
              <a:t>いずれにしても、中心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内の神経線維が視神経乳頭全体の神経線維をカバーするというのは解剖学的にも誤りといえます★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077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そこで</a:t>
            </a:r>
            <a:r>
              <a:rPr lang="en-US" altLang="ja-JP" dirty="0" err="1" smtClean="0"/>
              <a:t>Drasdo</a:t>
            </a:r>
            <a:r>
              <a:rPr lang="ja-JP" altLang="en-US" dirty="0" smtClean="0"/>
              <a:t>のモデルから、</a:t>
            </a:r>
            <a:r>
              <a:rPr lang="en-US" altLang="ja-JP" dirty="0" smtClean="0"/>
              <a:t>Turpin</a:t>
            </a:r>
            <a:r>
              <a:rPr lang="ja-JP" altLang="en-US" dirty="0" smtClean="0"/>
              <a:t>らが算出した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　</a:t>
            </a:r>
            <a:r>
              <a:rPr lang="en-US" altLang="ja-JP" dirty="0" smtClean="0"/>
              <a:t>displacement</a:t>
            </a:r>
            <a:r>
              <a:rPr lang="ja-JP" altLang="en-US" dirty="0" smtClean="0"/>
              <a:t>　</a:t>
            </a:r>
            <a:r>
              <a:rPr lang="en-US" altLang="ja-JP" dirty="0" smtClean="0"/>
              <a:t>test</a:t>
            </a:r>
            <a:r>
              <a:rPr lang="ja-JP" altLang="en-US" dirty="0" smtClean="0"/>
              <a:t>　</a:t>
            </a:r>
            <a:r>
              <a:rPr lang="en-US" altLang="ja-JP" dirty="0" smtClean="0"/>
              <a:t>point </a:t>
            </a:r>
            <a:r>
              <a:rPr lang="ja-JP" altLang="en-US" dirty="0" smtClean="0"/>
              <a:t>を用いて、再検討を行いました。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562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の関係をしめします。青が</a:t>
            </a:r>
            <a:r>
              <a:rPr kumimoji="1" lang="en-US" altLang="ja-JP" dirty="0" smtClean="0"/>
              <a:t>RGCOCT360</a:t>
            </a:r>
            <a:r>
              <a:rPr kumimoji="1" lang="ja-JP" altLang="en-US" dirty="0" smtClean="0"/>
              <a:t>度。赤が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１８０度です。</a:t>
            </a:r>
            <a:r>
              <a:rPr kumimoji="1" lang="en-US" altLang="ja-JP" dirty="0" smtClean="0"/>
              <a:t>RGC_OCT360</a:t>
            </a:r>
            <a:r>
              <a:rPr kumimoji="1" lang="ja-JP" altLang="en-US" dirty="0" smtClean="0"/>
              <a:t>度は、公式より</a:t>
            </a:r>
            <a:r>
              <a:rPr kumimoji="1" lang="en-US" altLang="ja-JP" dirty="0" smtClean="0"/>
              <a:t>RGC_OCT180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倍の値をとります。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の高い相関が認められました。また、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値が良好なほど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にばらつきが認められることがわかります★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075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Displacement</a:t>
            </a:r>
            <a:r>
              <a:rPr lang="ja-JP" altLang="en-US" dirty="0" smtClean="0"/>
              <a:t>の結果、</a:t>
            </a:r>
            <a:r>
              <a:rPr lang="en-US" altLang="ja-JP" dirty="0" smtClean="0"/>
              <a:t>360</a:t>
            </a:r>
            <a:r>
              <a:rPr lang="ja-JP" altLang="en-US" dirty="0" smtClean="0"/>
              <a:t>、</a:t>
            </a:r>
            <a:r>
              <a:rPr lang="en-US" altLang="ja-JP" dirty="0" smtClean="0"/>
              <a:t>180°</a:t>
            </a:r>
            <a:r>
              <a:rPr lang="ja-JP" altLang="en-US" dirty="0" smtClean="0"/>
              <a:t>共にばらつき減少し、</a:t>
            </a:r>
            <a:r>
              <a:rPr lang="en-US" altLang="ja-JP" dirty="0" smtClean="0"/>
              <a:t>RGC_HFA</a:t>
            </a:r>
            <a:r>
              <a:rPr lang="ja-JP" altLang="en-US" dirty="0" smtClean="0"/>
              <a:t>との対応が改善しました。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352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Harwerth</a:t>
            </a:r>
            <a:r>
              <a:rPr lang="ja-JP" altLang="en-US" dirty="0" smtClean="0"/>
              <a:t>のモデルは、中心</a:t>
            </a:r>
            <a:r>
              <a:rPr lang="en-US" altLang="ja-JP" dirty="0" smtClean="0"/>
              <a:t>5°</a:t>
            </a:r>
            <a:r>
              <a:rPr lang="ja-JP" altLang="en-US" dirty="0" smtClean="0"/>
              <a:t>以内の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数がが発散しており、１，３</a:t>
            </a:r>
            <a:r>
              <a:rPr lang="en-US" altLang="ja-JP" dirty="0" smtClean="0"/>
              <a:t>°</a:t>
            </a:r>
            <a:r>
              <a:rPr lang="ja-JP" altLang="en-US" dirty="0" smtClean="0"/>
              <a:t>　に測定点をもつ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では、</a:t>
            </a:r>
            <a:r>
              <a:rPr lang="en-US" altLang="ja-JP" dirty="0" smtClean="0"/>
              <a:t>MD</a:t>
            </a:r>
            <a:r>
              <a:rPr lang="ja-JP" altLang="en-US" dirty="0" smtClean="0"/>
              <a:t>値が高いほど推定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数が増大し、</a:t>
            </a:r>
            <a:r>
              <a:rPr lang="en-US" altLang="ja-JP" dirty="0" smtClean="0"/>
              <a:t>360</a:t>
            </a:r>
            <a:r>
              <a:rPr lang="ja-JP" altLang="en-US" dirty="0" smtClean="0"/>
              <a:t>度との相関が改善したと考えられます。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60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結語です</a:t>
            </a:r>
            <a:endParaRPr kumimoji="1" lang="en-US" altLang="ja-JP" dirty="0" smtClean="0"/>
          </a:p>
          <a:p>
            <a:pPr>
              <a:lnSpc>
                <a:spcPct val="150000"/>
              </a:lnSpc>
            </a:pPr>
            <a:r>
              <a:rPr lang="en-US" altLang="ja-JP" sz="1200" dirty="0" smtClean="0">
                <a:latin typeface="+mn-ea"/>
              </a:rPr>
              <a:t>HFA10-2</a:t>
            </a:r>
            <a:r>
              <a:rPr lang="ja-JP" altLang="en-US" sz="1200" dirty="0" smtClean="0">
                <a:latin typeface="+mn-ea"/>
              </a:rPr>
              <a:t>による</a:t>
            </a:r>
            <a:r>
              <a:rPr lang="en-US" altLang="ja-JP" sz="1200" dirty="0" smtClean="0">
                <a:latin typeface="+mn-ea"/>
              </a:rPr>
              <a:t>RGC</a:t>
            </a:r>
            <a:r>
              <a:rPr lang="ja-JP" altLang="en-US" sz="1200" smtClean="0">
                <a:latin typeface="+mn-ea"/>
              </a:rPr>
              <a:t>の推定</a:t>
            </a:r>
            <a:r>
              <a:rPr lang="ja-JP" altLang="en-US" sz="1200" dirty="0" smtClean="0">
                <a:latin typeface="+mn-ea"/>
              </a:rPr>
              <a:t>は臨床的に有用性がある。</a:t>
            </a:r>
            <a:endParaRPr lang="en-US" altLang="ja-JP" sz="12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ja-JP" sz="1200" dirty="0" smtClean="0">
                <a:latin typeface="+mn-ea"/>
              </a:rPr>
              <a:t>Displacement</a:t>
            </a:r>
            <a:r>
              <a:rPr lang="ja-JP" altLang="en-US" sz="1200" dirty="0" smtClean="0">
                <a:latin typeface="+mn-ea"/>
              </a:rPr>
              <a:t>は、</a:t>
            </a:r>
            <a:r>
              <a:rPr lang="en-US" altLang="ja-JP" sz="1200" dirty="0" smtClean="0">
                <a:latin typeface="+mn-ea"/>
              </a:rPr>
              <a:t>RGC_HFA</a:t>
            </a:r>
            <a:r>
              <a:rPr lang="ja-JP" altLang="en-US" sz="1200" dirty="0" smtClean="0">
                <a:latin typeface="+mn-ea"/>
              </a:rPr>
              <a:t>と</a:t>
            </a:r>
            <a:r>
              <a:rPr lang="en-US" altLang="ja-JP" sz="1200" dirty="0" smtClean="0">
                <a:latin typeface="+mn-ea"/>
              </a:rPr>
              <a:t>RGC_OCT</a:t>
            </a:r>
            <a:r>
              <a:rPr lang="ja-JP" altLang="en-US" sz="1200" dirty="0" smtClean="0">
                <a:latin typeface="+mn-ea"/>
              </a:rPr>
              <a:t>の整合性を改善する。</a:t>
            </a:r>
            <a:endParaRPr lang="en-US" altLang="ja-JP" sz="12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200" dirty="0" smtClean="0">
                <a:latin typeface="+mn-ea"/>
              </a:rPr>
              <a:t>今後も機能と構造の対応の理解が必要であると思われました。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1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現在、提案されている緑内障</a:t>
            </a:r>
            <a:r>
              <a:rPr lang="en-US" altLang="ja-JP" dirty="0" smtClean="0"/>
              <a:t>Structure-function</a:t>
            </a:r>
            <a:r>
              <a:rPr lang="en-US" altLang="ja-JP" baseline="0" dirty="0" smtClean="0"/>
              <a:t> model</a:t>
            </a:r>
            <a:r>
              <a:rPr lang="ja-JP" altLang="en-US" baseline="0" dirty="0" smtClean="0"/>
              <a:t>には、</a:t>
            </a:r>
            <a:r>
              <a:rPr lang="en-US" altLang="ja-JP" baseline="0" dirty="0" smtClean="0"/>
              <a:t>Harwerth</a:t>
            </a:r>
            <a:r>
              <a:rPr lang="ja-JP" altLang="en-US" baseline="0" dirty="0" smtClean="0"/>
              <a:t>（はーべるす）、</a:t>
            </a:r>
            <a:r>
              <a:rPr lang="en-US" altLang="ja-JP" baseline="0" dirty="0" smtClean="0"/>
              <a:t>Hood </a:t>
            </a:r>
            <a:r>
              <a:rPr lang="en-US" altLang="ja-JP" baseline="0" dirty="0" err="1" smtClean="0"/>
              <a:t>Kardon</a:t>
            </a:r>
            <a:r>
              <a:rPr lang="en-US" altLang="ja-JP" baseline="0" dirty="0" smtClean="0"/>
              <a:t> model</a:t>
            </a:r>
            <a:r>
              <a:rPr lang="ja-JP" altLang="en-US" baseline="0" dirty="0" smtClean="0"/>
              <a:t>、</a:t>
            </a:r>
            <a:r>
              <a:rPr lang="en-US" altLang="ja-JP" baseline="0" dirty="0" smtClean="0"/>
              <a:t>Hockey-Stick</a:t>
            </a:r>
            <a:r>
              <a:rPr lang="ja-JP" altLang="en-US" baseline="0" dirty="0" smtClean="0"/>
              <a:t> モデル。</a:t>
            </a:r>
            <a:r>
              <a:rPr lang="en-US" altLang="ja-JP" baseline="0" dirty="0" err="1" smtClean="0"/>
              <a:t>Drasdo</a:t>
            </a:r>
            <a:r>
              <a:rPr lang="ja-JP" altLang="en-US" baseline="0" dirty="0" smtClean="0"/>
              <a:t>　モデルの４つがあります。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0351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ハンフリーからの推定される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は、上記の公式で算出されます。上が元の式で、下が今回の式です。変数は、視覚偏心度、検査点での網膜感度となります。測定点の守備網膜面積から、２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間隔の測定点は、６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1/9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の面積にに相当します。そのためｒｇｃの合計から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分の１で計算しました。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20399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OCT</a:t>
            </a:r>
            <a:r>
              <a:rPr lang="ja-JP" altLang="en-US" dirty="0" smtClean="0"/>
              <a:t>より推定される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は上記より求められます。上の式がメデーロスらで下が</a:t>
            </a:r>
            <a:r>
              <a:rPr lang="en-US" altLang="ja-JP" dirty="0" smtClean="0"/>
              <a:t>Zhang</a:t>
            </a:r>
            <a:r>
              <a:rPr lang="ja-JP" altLang="en-US" dirty="0" err="1" smtClean="0"/>
              <a:t>らに</a:t>
            </a:r>
            <a:r>
              <a:rPr lang="ja-JP" altLang="en-US" smtClean="0"/>
              <a:t>よる式です。変数</a:t>
            </a:r>
            <a:r>
              <a:rPr lang="ja-JP" altLang="en-US" dirty="0" smtClean="0"/>
              <a:t>は、</a:t>
            </a:r>
            <a:r>
              <a:rPr lang="en-US" altLang="ja-JP" dirty="0" smtClean="0"/>
              <a:t>MD</a:t>
            </a:r>
            <a:r>
              <a:rPr lang="ja-JP" altLang="en-US" dirty="0" err="1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err="1" smtClean="0"/>
              <a:t>、</a:t>
            </a:r>
            <a:r>
              <a:rPr lang="ja-JP" altLang="en-US" dirty="0" smtClean="0"/>
              <a:t>乳頭の円周の角度となります。本研究では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らを参考に全周３６０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と半周１８０を採択しました。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しかし</a:t>
            </a:r>
            <a:r>
              <a:rPr kumimoji="1" lang="en-US" altLang="ja-JP" dirty="0" smtClean="0"/>
              <a:t>CSFI</a:t>
            </a:r>
            <a:r>
              <a:rPr kumimoji="1" lang="ja-JP" altLang="en-US" dirty="0" smtClean="0"/>
              <a:t>に代表される</a:t>
            </a:r>
            <a:r>
              <a:rPr kumimoji="1" lang="en-US" altLang="ja-JP" dirty="0" err="1" smtClean="0"/>
              <a:t>Harwerth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non-linear model</a:t>
            </a:r>
            <a:r>
              <a:rPr kumimoji="1" lang="ja-JP" altLang="en-US" dirty="0" smtClean="0"/>
              <a:t>は、緑内障マカクザルから導かれたモデルであることや、</a:t>
            </a:r>
            <a:r>
              <a:rPr kumimoji="1" lang="en-US" altLang="ja-JP" dirty="0" smtClean="0"/>
              <a:t>log scale</a:t>
            </a:r>
            <a:r>
              <a:rPr kumimoji="1" lang="ja-JP" altLang="en-US" dirty="0" smtClean="0"/>
              <a:t>上で網膜感度と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密度が</a:t>
            </a:r>
            <a:r>
              <a:rPr kumimoji="1" lang="en-US" altLang="ja-JP" dirty="0" smtClean="0"/>
              <a:t>linear</a:t>
            </a:r>
            <a:r>
              <a:rPr kumimoji="1" lang="ja-JP" altLang="en-US" dirty="0" smtClean="0"/>
              <a:t>に相関するとする前提などに対し、実際のヒト網膜における</a:t>
            </a:r>
            <a:r>
              <a:rPr kumimoji="1" lang="en-US" altLang="ja-JP" dirty="0" smtClean="0"/>
              <a:t>structure-function</a:t>
            </a:r>
            <a:r>
              <a:rPr kumimoji="1" lang="ja-JP" altLang="en-US" dirty="0" smtClean="0"/>
              <a:t>を表現したモデルでないとする反論があります。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実際に、ハンフリー視野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に</a:t>
            </a:r>
            <a:r>
              <a:rPr kumimoji="1" lang="en-US" altLang="ja-JP" dirty="0" err="1" smtClean="0"/>
              <a:t>Harwerth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non-linear model</a:t>
            </a:r>
            <a:r>
              <a:rPr kumimoji="1" lang="ja-JP" altLang="en-US" dirty="0" smtClean="0"/>
              <a:t>を用いて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 を算出した検討は少ないのが現状です。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3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背景です</a:t>
            </a:r>
            <a:endParaRPr kumimoji="1" lang="en-US" altLang="ja-JP" dirty="0" smtClean="0"/>
          </a:p>
          <a:p>
            <a:r>
              <a:rPr kumimoji="1" lang="ja-JP" altLang="en-US" dirty="0" smtClean="0"/>
              <a:t>静的視野検査の網膜感度および</a:t>
            </a:r>
            <a:r>
              <a:rPr kumimoji="1" lang="en-US" altLang="ja-JP" dirty="0" smtClean="0"/>
              <a:t>OCT</a:t>
            </a:r>
            <a:r>
              <a:rPr kumimoji="1" lang="ja-JP" altLang="en-US" dirty="0" smtClean="0"/>
              <a:t>の神経乳頭周囲網膜神経節細胞層厚から、</a:t>
            </a:r>
            <a:r>
              <a:rPr kumimoji="1" lang="en-US" altLang="ja-JP" dirty="0" smtClean="0"/>
              <a:t>Harwerth model</a:t>
            </a:r>
            <a:r>
              <a:rPr kumimoji="1" lang="ja-JP" altLang="en-US" dirty="0" smtClean="0"/>
              <a:t>をもちいた網膜神経節細胞の数を算出する</a:t>
            </a:r>
            <a:r>
              <a:rPr kumimoji="1" lang="en-US" altLang="ja-JP" dirty="0" smtClean="0"/>
              <a:t>CSFI*</a:t>
            </a:r>
            <a:r>
              <a:rPr kumimoji="1" lang="ja-JP" altLang="en-US" dirty="0" smtClean="0"/>
              <a:t>が提案され、臨床データから緑内障全病期わたる静的視野指標との整合性、早期緑内障診断力において、良好な結果が報告されてきました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3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しかし</a:t>
            </a:r>
            <a:r>
              <a:rPr kumimoji="1" lang="en-US" altLang="ja-JP" dirty="0" smtClean="0"/>
              <a:t>CSFI</a:t>
            </a:r>
            <a:r>
              <a:rPr kumimoji="1" lang="ja-JP" altLang="en-US" dirty="0" smtClean="0"/>
              <a:t>に代表される</a:t>
            </a:r>
            <a:r>
              <a:rPr kumimoji="1" lang="en-US" altLang="ja-JP" dirty="0" err="1" smtClean="0"/>
              <a:t>Harwerth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non-linear model</a:t>
            </a:r>
            <a:r>
              <a:rPr kumimoji="1" lang="ja-JP" altLang="en-US" dirty="0" smtClean="0"/>
              <a:t>は、緑内障マカクザルから導かれたモデルであることや、</a:t>
            </a:r>
            <a:r>
              <a:rPr kumimoji="1" lang="en-US" altLang="ja-JP" dirty="0" smtClean="0"/>
              <a:t>log scale</a:t>
            </a:r>
            <a:r>
              <a:rPr kumimoji="1" lang="ja-JP" altLang="en-US" dirty="0" smtClean="0"/>
              <a:t>上で網膜感度と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密度が</a:t>
            </a:r>
            <a:r>
              <a:rPr kumimoji="1" lang="en-US" altLang="ja-JP" dirty="0" smtClean="0"/>
              <a:t>linear</a:t>
            </a:r>
            <a:r>
              <a:rPr kumimoji="1" lang="ja-JP" altLang="en-US" dirty="0" smtClean="0"/>
              <a:t>に相関するとする前提などに対し、実際のヒト網膜における</a:t>
            </a:r>
            <a:r>
              <a:rPr kumimoji="1" lang="en-US" altLang="ja-JP" dirty="0" smtClean="0"/>
              <a:t>structure-function</a:t>
            </a:r>
            <a:r>
              <a:rPr kumimoji="1" lang="ja-JP" altLang="en-US" dirty="0" smtClean="0"/>
              <a:t>を表現したモデルでないとする反論があります。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実際に、ハンフリー視野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に</a:t>
            </a:r>
            <a:r>
              <a:rPr kumimoji="1" lang="en-US" altLang="ja-JP" dirty="0" err="1" smtClean="0"/>
              <a:t>Harwerth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non-linear model</a:t>
            </a:r>
            <a:r>
              <a:rPr kumimoji="1" lang="ja-JP" altLang="en-US" dirty="0" smtClean="0"/>
              <a:t>を用いて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 を算出した検討は少ないのが現状です。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31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今回</a:t>
            </a:r>
            <a:r>
              <a:rPr kumimoji="1" lang="ja-JP" altLang="en-US" dirty="0" smtClean="0"/>
              <a:t>我々は、緑内障患者のハンフリー視野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と光干渉断層計から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数を算出し、両者の整合性を検討したので報告します★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74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2009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月から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2017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月、慈恵医大附属病院眼科において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を同日に測定し、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の信頼性指標と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基準を満たす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131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症例、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628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眼です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★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467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-JP" altLang="en-US" sz="1050" dirty="0" smtClean="0">
                <a:latin typeface="+mn-ea"/>
                <a:ea typeface="+mn-ea"/>
              </a:rPr>
              <a:t>対象の内訳を眼数でお示ししています。</a:t>
            </a:r>
            <a:r>
              <a:rPr lang="en-US" altLang="ja-JP" sz="1050" dirty="0" smtClean="0">
                <a:latin typeface="+mn-ea"/>
                <a:ea typeface="+mn-ea"/>
              </a:rPr>
              <a:t>POAG</a:t>
            </a:r>
            <a:r>
              <a:rPr lang="ja-JP" altLang="en-US" sz="1050" dirty="0" smtClean="0">
                <a:latin typeface="+mn-ea"/>
                <a:ea typeface="+mn-ea"/>
              </a:rPr>
              <a:t>、</a:t>
            </a:r>
            <a:r>
              <a:rPr lang="en-US" altLang="ja-JP" sz="1050" dirty="0" smtClean="0">
                <a:latin typeface="+mn-ea"/>
                <a:ea typeface="+mn-ea"/>
              </a:rPr>
              <a:t>NTG</a:t>
            </a:r>
            <a:r>
              <a:rPr lang="ja-JP" altLang="en-US" sz="1050" dirty="0" smtClean="0">
                <a:latin typeface="+mn-ea"/>
                <a:ea typeface="+mn-ea"/>
              </a:rPr>
              <a:t>、</a:t>
            </a:r>
            <a:r>
              <a:rPr lang="en-US" altLang="ja-JP" sz="1050" dirty="0" smtClean="0">
                <a:latin typeface="+mn-ea"/>
                <a:ea typeface="+mn-ea"/>
              </a:rPr>
              <a:t>PPG</a:t>
            </a:r>
            <a:r>
              <a:rPr lang="ja-JP" altLang="en-US" sz="1050" dirty="0" smtClean="0">
                <a:latin typeface="+mn-ea"/>
                <a:ea typeface="+mn-ea"/>
              </a:rPr>
              <a:t>の</a:t>
            </a:r>
            <a:r>
              <a:rPr lang="en-US" altLang="ja-JP" sz="1050" dirty="0" smtClean="0">
                <a:latin typeface="+mn-ea"/>
                <a:ea typeface="+mn-ea"/>
              </a:rPr>
              <a:t>3</a:t>
            </a:r>
            <a:r>
              <a:rPr lang="ja-JP" altLang="en-US" sz="1050" dirty="0" smtClean="0">
                <a:latin typeface="+mn-ea"/>
                <a:ea typeface="+mn-ea"/>
              </a:rPr>
              <a:t>群を含む対照群です。★</a:t>
            </a:r>
            <a:endParaRPr lang="ja-JP" altLang="en-US" sz="1050" dirty="0">
              <a:latin typeface="+mn-ea"/>
              <a:ea typeface="+mn-ea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8</a:t>
            </a:fld>
            <a:endParaRPr lang="en-US" dirty="0">
              <a:latin typeface="Calibri" panose="020F0502020204030204" pitchFamily="34" charset="0"/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5776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方法です。シラス</a:t>
            </a:r>
            <a:r>
              <a:rPr lang="en-US" altLang="ja-JP" sz="105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HDOCT</a:t>
            </a:r>
            <a:r>
              <a:rPr lang="en-US" sz="105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のオプティックディスクキューブ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ハンフリーシータスタンダード10－2を同日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測定し、推定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数を算出しました★</a:t>
            </a:r>
            <a:endParaRPr lang="en-US" sz="1050" b="0" i="0" u="none" strike="noStrike" cap="none" dirty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2950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10563-3CC0-F64E-A5F4-9F39B8D15304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75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7522"/>
            <a:ext cx="7772400" cy="1907439"/>
          </a:xfrm>
        </p:spPr>
        <p:txBody>
          <a:bodyPr>
            <a:normAutofit/>
          </a:bodyPr>
          <a:lstStyle/>
          <a:p>
            <a:r>
              <a:rPr lang="ja-JP" altLang="en-US" sz="4800" dirty="0" smtClean="0"/>
              <a:t>ハンフリー</a:t>
            </a:r>
            <a:r>
              <a:rPr lang="en-US" altLang="ja-JP" sz="4800" dirty="0" smtClean="0"/>
              <a:t>10-2</a:t>
            </a:r>
            <a:r>
              <a:rPr lang="ja-JP" altLang="en-US" sz="4800" dirty="0" smtClean="0"/>
              <a:t>と</a:t>
            </a:r>
            <a:r>
              <a:rPr lang="en-US" altLang="ja-JP" sz="4800" dirty="0" smtClean="0"/>
              <a:t>OCT</a:t>
            </a:r>
            <a:r>
              <a:rPr lang="ja-JP" altLang="en-US" sz="4800" dirty="0" smtClean="0"/>
              <a:t>から算出する網膜神経節細胞数</a:t>
            </a:r>
            <a:endParaRPr lang="en-US" sz="4800" dirty="0"/>
          </a:p>
        </p:txBody>
      </p:sp>
      <p:sp>
        <p:nvSpPr>
          <p:cNvPr id="4" name="Rectangle 19"/>
          <p:cNvSpPr txBox="1">
            <a:spLocks noGrp="1" noChangeArrowheads="1"/>
          </p:cNvSpPr>
          <p:nvPr>
            <p:ph type="subTitle" idx="1"/>
          </p:nvPr>
        </p:nvSpPr>
        <p:spPr bwMode="auto">
          <a:xfrm>
            <a:off x="285750" y="3830638"/>
            <a:ext cx="8572500" cy="2431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96875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8888" indent="-344488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4963" indent="-3460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1513" indent="-336550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ja-JP" altLang="en-US" sz="2400" dirty="0" smtClean="0"/>
              <a:t>田邉　義政</a:t>
            </a:r>
            <a:r>
              <a:rPr lang="en-US" altLang="ja-JP" sz="2400" baseline="30000" dirty="0" smtClean="0"/>
              <a:t>1</a:t>
            </a:r>
            <a:r>
              <a:rPr lang="ja-JP" altLang="en-US" sz="2400" baseline="30000" dirty="0" smtClean="0"/>
              <a:t>） 　</a:t>
            </a:r>
            <a:r>
              <a:rPr lang="ja-JP" altLang="en-US" sz="2400" dirty="0" smtClean="0"/>
              <a:t>小川　俊平</a:t>
            </a:r>
            <a:r>
              <a:rPr lang="en-US" altLang="ja-JP" sz="2400" baseline="30000" dirty="0" smtClean="0"/>
              <a:t>2,3</a:t>
            </a:r>
            <a:r>
              <a:rPr lang="ja-JP" altLang="en-US" sz="2400" baseline="30000" dirty="0" smtClean="0"/>
              <a:t>）　</a:t>
            </a:r>
            <a:r>
              <a:rPr lang="ja-JP" altLang="en-US" sz="2400" dirty="0" smtClean="0"/>
              <a:t>野呂　隆彦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</a:t>
            </a:r>
            <a:r>
              <a:rPr lang="en-US" altLang="ja-JP" sz="2400" baseline="30000" dirty="0" smtClean="0"/>
              <a:t>4)</a:t>
            </a:r>
            <a:r>
              <a:rPr lang="ja-JP" altLang="en-US" sz="2400" baseline="30000" dirty="0" smtClean="0"/>
              <a:t> 　</a:t>
            </a:r>
            <a:r>
              <a:rPr lang="ja-JP" altLang="en-US" sz="2400" dirty="0" smtClean="0"/>
              <a:t>伊藤　義徳</a:t>
            </a:r>
            <a:r>
              <a:rPr lang="en-US" altLang="ja-JP" sz="2400" baseline="30000" dirty="0" smtClean="0"/>
              <a:t>2)</a:t>
            </a:r>
            <a:endParaRPr lang="en-US" sz="2400" baseline="30000" dirty="0" smtClean="0"/>
          </a:p>
          <a:p>
            <a:pPr marL="0" indent="0" algn="ctr">
              <a:buFontTx/>
              <a:buNone/>
            </a:pPr>
            <a:r>
              <a:rPr lang="ja-JP" altLang="en-US" sz="2400" dirty="0" smtClean="0"/>
              <a:t>奥出　祥代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  </a:t>
            </a:r>
            <a:r>
              <a:rPr lang="ja-JP" altLang="en-US" sz="2400" dirty="0" smtClean="0"/>
              <a:t>郡司</a:t>
            </a:r>
            <a:r>
              <a:rPr lang="ja-JP" altLang="en-US" sz="2400" dirty="0"/>
              <a:t>　久人</a:t>
            </a:r>
            <a:r>
              <a:rPr lang="en-US" altLang="ja-JP" sz="2400" baseline="30000" dirty="0"/>
              <a:t>1</a:t>
            </a:r>
            <a:r>
              <a:rPr lang="ja-JP" altLang="en-US" sz="2400" baseline="30000" dirty="0"/>
              <a:t>）</a:t>
            </a:r>
            <a:r>
              <a:rPr lang="ja-JP" altLang="en-US" sz="2400" dirty="0" smtClean="0"/>
              <a:t>　中野　匡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</a:t>
            </a:r>
          </a:p>
          <a:p>
            <a:pPr marL="0" indent="0" algn="ctr">
              <a:buFont typeface="Wingdings" pitchFamily="2" charset="2"/>
              <a:buNone/>
            </a:pP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1</a:t>
            </a:r>
            <a:r>
              <a:rPr lang="ja-JP" altLang="en-US" sz="2000" dirty="0" smtClean="0"/>
              <a:t>）東京慈恵会医科大学附属柏病院　</a:t>
            </a:r>
            <a:endParaRPr lang="en-US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2</a:t>
            </a:r>
            <a:r>
              <a:rPr lang="ja-JP" altLang="en-US" sz="2000" dirty="0" smtClean="0"/>
              <a:t>）東京慈恵会医科大学附属病院　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3)</a:t>
            </a:r>
            <a:r>
              <a:rPr lang="ja-JP" altLang="en-US" sz="2000" dirty="0" smtClean="0"/>
              <a:t>厚木市立病院　眼科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4)</a:t>
            </a:r>
            <a:r>
              <a:rPr lang="ja-JP" altLang="en-US" sz="2000" dirty="0" smtClean="0"/>
              <a:t>スタンフォード大学</a:t>
            </a:r>
          </a:p>
        </p:txBody>
      </p:sp>
    </p:spTree>
    <p:extLst>
      <p:ext uri="{BB962C8B-B14F-4D97-AF65-F5344CB8AC3E}">
        <p14:creationId xmlns:p14="http://schemas.microsoft.com/office/powerpoint/2010/main" val="8217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</a:t>
            </a:r>
            <a:r>
              <a:rPr lang="en-US" altLang="ja-JP" dirty="0" smtClean="0">
                <a:latin typeface="+mj-ea"/>
                <a:cs typeface="Calibri"/>
                <a:sym typeface="Calibri"/>
              </a:rPr>
              <a:t>HFA</a:t>
            </a:r>
            <a:endParaRPr lang="en-US" dirty="0">
              <a:latin typeface="+mj-ea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4608513" y="5957223"/>
            <a:ext cx="4296358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altLang="ja-JP" dirty="0">
                <a:cs typeface="Calibri"/>
                <a:sym typeface="Calibri"/>
              </a:rPr>
              <a:t>Harwerth RS, et al,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2010</a:t>
            </a: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2539717" y="2330434"/>
            <a:ext cx="4327323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2800" dirty="0" smtClean="0">
                <a:ea typeface="Calibri"/>
                <a:cs typeface="Calibri"/>
                <a:sym typeface="Calibri"/>
              </a:rPr>
              <a:t>RGC</a:t>
            </a:r>
            <a:r>
              <a:rPr lang="en-US" altLang="ja-JP" sz="2800" dirty="0" smtClean="0">
                <a:ea typeface="Calibri"/>
                <a:cs typeface="Calibri"/>
                <a:sym typeface="Calibri"/>
              </a:rPr>
              <a:t>_10-2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*0.1)]</a:t>
            </a:r>
            <a:r>
              <a:rPr lang="en-US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/9</a:t>
            </a:r>
          </a:p>
        </p:txBody>
      </p:sp>
      <p:sp>
        <p:nvSpPr>
          <p:cNvPr id="2" name="Rectangle 1"/>
          <p:cNvSpPr/>
          <p:nvPr/>
        </p:nvSpPr>
        <p:spPr>
          <a:xfrm>
            <a:off x="6063082" y="4448457"/>
            <a:ext cx="25907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ganglion cell quantity (</a:t>
            </a:r>
            <a:r>
              <a:rPr lang="en-US" dirty="0" err="1"/>
              <a:t>gc</a:t>
            </a:r>
            <a:r>
              <a:rPr lang="en-US" dirty="0" smtClean="0"/>
              <a:t>)</a:t>
            </a:r>
          </a:p>
          <a:p>
            <a:r>
              <a:rPr lang="en-US" dirty="0"/>
              <a:t>visual field sensitivity (s</a:t>
            </a:r>
            <a:r>
              <a:rPr lang="en-US" dirty="0" smtClean="0"/>
              <a:t>)</a:t>
            </a:r>
          </a:p>
          <a:p>
            <a:r>
              <a:rPr lang="en-US" dirty="0"/>
              <a:t>eccentricity (</a:t>
            </a:r>
            <a:r>
              <a:rPr lang="en-US" dirty="0" err="1"/>
              <a:t>ec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385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07"/>
          <p:cNvSpPr txBox="1"/>
          <p:nvPr/>
        </p:nvSpPr>
        <p:spPr>
          <a:xfrm>
            <a:off x="1283337" y="2047004"/>
            <a:ext cx="6605093" cy="18282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latin typeface="Arial" panose="020B0604020202020204" pitchFamily="34" charset="0"/>
              </a:rPr>
              <a:t>0.26*MD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  <a:r>
              <a:rPr lang="en-US" altLang="ja-JP" sz="2100" dirty="0" err="1" smtClean="0">
                <a:solidFill>
                  <a:srgbClr val="FF0000"/>
                </a:solidFill>
                <a:latin typeface="Arial" panose="020B0604020202020204" pitchFamily="34" charset="0"/>
              </a:rPr>
              <a:t>θ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/360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5" name="Shape 210"/>
          <p:cNvSpPr/>
          <p:nvPr/>
        </p:nvSpPr>
        <p:spPr>
          <a:xfrm>
            <a:off x="5232401" y="6283252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ea typeface="Calibri"/>
                <a:cs typeface="Calibri"/>
                <a:sym typeface="Calibri"/>
              </a:rPr>
              <a:t>. </a:t>
            </a:r>
            <a:r>
              <a:rPr lang="en-US" dirty="0" smtClean="0">
                <a:ea typeface="Calibri"/>
                <a:cs typeface="Calibri"/>
                <a:sym typeface="Calibri"/>
              </a:rPr>
              <a:t>2012</a:t>
            </a: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2809068" y="385291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/>
              <a:t/>
            </a:r>
            <a:br>
              <a:rPr lang="en-US" altLang="ja-JP" dirty="0"/>
            </a:br>
            <a:endParaRPr lang="ja-JP" alt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442953" y="4399300"/>
            <a:ext cx="2312069" cy="1553413"/>
            <a:chOff x="3456056" y="4074068"/>
            <a:chExt cx="2312069" cy="1553413"/>
          </a:xfrm>
        </p:grpSpPr>
        <p:sp>
          <p:nvSpPr>
            <p:cNvPr id="17" name="TextBox 16"/>
            <p:cNvSpPr txBox="1"/>
            <p:nvPr/>
          </p:nvSpPr>
          <p:spPr>
            <a:xfrm>
              <a:off x="4158001" y="4074068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/>
                <a:t>cpRNFL</a:t>
              </a:r>
              <a:endParaRPr lang="en-US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456056" y="4736573"/>
              <a:ext cx="535724" cy="890908"/>
              <a:chOff x="4331126" y="4470853"/>
              <a:chExt cx="535724" cy="890908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4350811" y="4470853"/>
                <a:ext cx="500295" cy="544423"/>
              </a:xfrm>
              <a:prstGeom prst="ellipse">
                <a:avLst/>
              </a:prstGeom>
              <a:solidFill>
                <a:srgbClr val="0700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331126" y="499242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360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232401" y="4703311"/>
              <a:ext cx="535724" cy="924170"/>
              <a:chOff x="4331126" y="5472201"/>
              <a:chExt cx="535724" cy="92417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346871" y="5472201"/>
                <a:ext cx="504234" cy="548710"/>
                <a:chOff x="6953300" y="3833811"/>
                <a:chExt cx="806400" cy="806400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6959600" y="3836961"/>
                  <a:ext cx="800100" cy="800100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Pie 21"/>
                <p:cNvSpPr/>
                <p:nvPr/>
              </p:nvSpPr>
              <p:spPr>
                <a:xfrm rot="10800000">
                  <a:off x="6953300" y="3833811"/>
                  <a:ext cx="806400" cy="806400"/>
                </a:xfrm>
                <a:prstGeom prst="pie">
                  <a:avLst>
                    <a:gd name="adj1" fmla="val 5423411"/>
                    <a:gd name="adj2" fmla="val 16181995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4331126" y="602703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180</a:t>
                </a:r>
                <a:endParaRPr lang="en-US" dirty="0"/>
              </a:p>
            </p:txBody>
          </p:sp>
        </p:grpSp>
      </p:grpSp>
      <p:sp>
        <p:nvSpPr>
          <p:cNvPr id="20" name="Rectangle 9"/>
          <p:cNvSpPr/>
          <p:nvPr/>
        </p:nvSpPr>
        <p:spPr>
          <a:xfrm>
            <a:off x="5270913" y="5891504"/>
            <a:ext cx="3797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>
                <a:latin typeface="Arial" panose="020B0604020202020204" pitchFamily="34" charset="0"/>
              </a:rPr>
              <a:t>cpRNFLT; </a:t>
            </a:r>
            <a:r>
              <a:rPr lang="ja-JP" altLang="en-US" dirty="0" smtClean="0">
                <a:latin typeface="Arial" panose="020B0604020202020204" pitchFamily="34" charset="0"/>
              </a:rPr>
              <a:t>乳頭周囲神経節細胞層厚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RGC_OCT</a:t>
            </a:r>
            <a:endParaRPr lang="en-US" dirty="0">
              <a:latin typeface="+mj-ea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739277" y="3996924"/>
            <a:ext cx="34663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Axonal density (d)</a:t>
            </a:r>
          </a:p>
          <a:p>
            <a:r>
              <a:rPr lang="en-US" dirty="0"/>
              <a:t>c</a:t>
            </a:r>
            <a:r>
              <a:rPr lang="en-US" dirty="0" smtClean="0"/>
              <a:t>orrection factor for the severity(c)</a:t>
            </a:r>
          </a:p>
          <a:p>
            <a:r>
              <a:rPr lang="en-US" dirty="0" smtClean="0"/>
              <a:t>Axon (a)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97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282680" y="1858297"/>
            <a:ext cx="6135326" cy="4601494"/>
            <a:chOff x="282680" y="1858297"/>
            <a:chExt cx="6135326" cy="460149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2680" y="1858297"/>
              <a:ext cx="6135326" cy="4601494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 rot="16200000">
              <a:off x="-238921" y="3883121"/>
              <a:ext cx="172600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mtClean="0"/>
                <a:t>RGC OCT</a:t>
              </a:r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RGC_OCT</a:t>
            </a:r>
            <a:endParaRPr lang="en-US" dirty="0">
              <a:latin typeface="+mj-ea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OCT180</a:t>
            </a:r>
            <a:endParaRPr kumimoji="1" lang="ja-JP" altLang="en-US" dirty="0"/>
          </a:p>
        </p:txBody>
      </p:sp>
      <p:sp>
        <p:nvSpPr>
          <p:cNvPr id="20" name="テキスト ボックス 15"/>
          <p:cNvSpPr txBox="1"/>
          <p:nvPr/>
        </p:nvSpPr>
        <p:spPr>
          <a:xfrm>
            <a:off x="4561692" y="5398251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</p:spTree>
    <p:extLst>
      <p:ext uri="{BB962C8B-B14F-4D97-AF65-F5344CB8AC3E}">
        <p14:creationId xmlns:p14="http://schemas.microsoft.com/office/powerpoint/2010/main" val="35509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8664"/>
            <a:ext cx="8444712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RGC</a:t>
            </a:r>
            <a:r>
              <a:rPr lang="en-US" altLang="ja-JP" sz="4000" dirty="0" smtClean="0"/>
              <a:t>_HFA</a:t>
            </a:r>
            <a:r>
              <a:rPr lang="en-US" sz="4000" dirty="0" smtClean="0"/>
              <a:t> </a:t>
            </a:r>
            <a:r>
              <a:rPr lang="en-US" sz="4000" dirty="0"/>
              <a:t>vs. RGC_OCT</a:t>
            </a:r>
            <a:br>
              <a:rPr lang="en-US" sz="4000" dirty="0"/>
            </a:br>
            <a:r>
              <a:rPr lang="en-US" sz="3600" dirty="0"/>
              <a:t>360 or 180 degree</a:t>
            </a:r>
            <a:endParaRPr lang="en-US" sz="4000" dirty="0">
              <a:latin typeface="+mj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227"/>
            <a:ext cx="5293892" cy="4128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03388" y="5978038"/>
            <a:ext cx="32160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100"/>
                </a:solidFill>
              </a:rPr>
              <a:t>360</a:t>
            </a:r>
            <a:r>
              <a:rPr lang="en-US" sz="2000" dirty="0" smtClean="0"/>
              <a:t> degree is better model </a:t>
            </a:r>
            <a:endParaRPr lang="en-US" sz="2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4610886" y="2839790"/>
            <a:ext cx="1775415" cy="2714995"/>
            <a:chOff x="6199058" y="2362200"/>
            <a:chExt cx="1940860" cy="2967997"/>
          </a:xfrm>
        </p:grpSpPr>
        <p:sp>
          <p:nvSpPr>
            <p:cNvPr id="6" name="Oval 5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Pie 8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6199058" y="3355349"/>
              <a:ext cx="1507468" cy="5046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RGC_OCT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94348" y="5053198"/>
              <a:ext cx="1845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6573801" y="2920156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553615</a:t>
            </a:r>
            <a:r>
              <a:rPr kumimoji="1" lang="en-US" altLang="ja-JP" dirty="0" smtClean="0"/>
              <a:t>±270130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573801" y="4369789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276394</a:t>
            </a:r>
            <a:r>
              <a:rPr kumimoji="1" lang="en-US" altLang="ja-JP" dirty="0" smtClean="0"/>
              <a:t>±149837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573800" y="3748280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</a:t>
            </a:r>
            <a:r>
              <a:rPr kumimoji="1" lang="en-US" altLang="ja-JP" sz="2400" dirty="0" smtClean="0"/>
              <a:t>R=0.879</a:t>
            </a:r>
            <a:endParaRPr kumimoji="1" lang="en-US" altLang="ja-JP" sz="2400" dirty="0" smtClean="0"/>
          </a:p>
        </p:txBody>
      </p:sp>
      <p:sp>
        <p:nvSpPr>
          <p:cNvPr id="18" name="正方形/長方形 17"/>
          <p:cNvSpPr/>
          <p:nvPr/>
        </p:nvSpPr>
        <p:spPr>
          <a:xfrm>
            <a:off x="7713695" y="5774728"/>
            <a:ext cx="1359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ja-JP" dirty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583441" y="1932074"/>
            <a:ext cx="1420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RGC_10-2</a:t>
            </a:r>
            <a:endParaRPr kumimoji="1" lang="ja-JP" altLang="en-US" sz="2400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6544180" y="192721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515984</a:t>
            </a:r>
            <a:r>
              <a:rPr kumimoji="1" lang="en-US" altLang="ja-JP" dirty="0" smtClean="0"/>
              <a:t>±250662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7816286" y="5363365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Cells/mm²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146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600" y="365126"/>
            <a:ext cx="7886700" cy="1325563"/>
          </a:xfrm>
        </p:spPr>
        <p:txBody>
          <a:bodyPr>
            <a:normAutofit/>
          </a:bodyPr>
          <a:lstStyle/>
          <a:p>
            <a:r>
              <a:rPr lang="ja-JP" altLang="en-US" sz="2800" dirty="0" smtClean="0"/>
              <a:t>視覚</a:t>
            </a:r>
            <a:r>
              <a:rPr lang="en-US" altLang="ja-JP" sz="2800" dirty="0" smtClean="0"/>
              <a:t>10</a:t>
            </a:r>
            <a:r>
              <a:rPr lang="ja-JP" altLang="en-US" sz="2800" dirty="0" smtClean="0"/>
              <a:t>度の神経線維走行と視神経乳頭の対応</a:t>
            </a:r>
            <a:r>
              <a:rPr lang="en-US" altLang="ja-JP" sz="2800" dirty="0" smtClean="0"/>
              <a:t> 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5826053" y="6422408"/>
            <a:ext cx="2424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/>
              <a:t>Nakanishi H</a:t>
            </a:r>
            <a:r>
              <a:rPr lang="en-US" dirty="0" smtClean="0"/>
              <a:t>. </a:t>
            </a:r>
            <a:r>
              <a:rPr lang="en-US" altLang="ja-JP" dirty="0" smtClean="0"/>
              <a:t>IOVS</a:t>
            </a:r>
            <a:r>
              <a:rPr lang="en-US" dirty="0" smtClean="0"/>
              <a:t>. 201</a:t>
            </a:r>
            <a:r>
              <a:rPr lang="en-US" altLang="ja-JP" dirty="0" smtClean="0"/>
              <a:t>6</a:t>
            </a:r>
            <a:endParaRPr lang="en-US" dirty="0"/>
          </a:p>
        </p:txBody>
      </p:sp>
      <p:pic>
        <p:nvPicPr>
          <p:cNvPr id="3" name="Picture 13" descr="Cov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864032" y="4217773"/>
            <a:ext cx="3651318" cy="216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147601" y="6421330"/>
            <a:ext cx="3424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Hood DC. </a:t>
            </a:r>
            <a:r>
              <a:rPr lang="en-US" dirty="0" err="1" smtClean="0"/>
              <a:t>Prog</a:t>
            </a:r>
            <a:r>
              <a:rPr lang="en-US" dirty="0" smtClean="0"/>
              <a:t> </a:t>
            </a:r>
            <a:r>
              <a:rPr lang="en-US" dirty="0" err="1"/>
              <a:t>Retin</a:t>
            </a:r>
            <a:r>
              <a:rPr lang="en-US" dirty="0"/>
              <a:t> Eye </a:t>
            </a:r>
            <a:r>
              <a:rPr lang="en-US" dirty="0" smtClean="0"/>
              <a:t>Res. 2013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7011675" y="4801884"/>
            <a:ext cx="1672616" cy="1619446"/>
            <a:chOff x="6835267" y="2666314"/>
            <a:chExt cx="1672616" cy="1619446"/>
          </a:xfrm>
        </p:grpSpPr>
        <p:sp>
          <p:nvSpPr>
            <p:cNvPr id="5" name="Pie 4"/>
            <p:cNvSpPr>
              <a:spLocks noChangeAspect="1"/>
            </p:cNvSpPr>
            <p:nvPr/>
          </p:nvSpPr>
          <p:spPr>
            <a:xfrm>
              <a:off x="7108285" y="2666314"/>
              <a:ext cx="1044000" cy="1044000"/>
            </a:xfrm>
            <a:prstGeom prst="pie">
              <a:avLst>
                <a:gd name="adj1" fmla="val 5930015"/>
                <a:gd name="adj2" fmla="val 14085179"/>
              </a:avLst>
            </a:prstGeom>
            <a:solidFill>
              <a:srgbClr val="FF0000">
                <a:alpha val="83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835267" y="382409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135 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961965" y="1643355"/>
            <a:ext cx="3905823" cy="2702661"/>
            <a:chOff x="4961965" y="1643355"/>
            <a:chExt cx="3905823" cy="270266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61965" y="1996192"/>
              <a:ext cx="3722326" cy="1584991"/>
            </a:xfrm>
            <a:prstGeom prst="rect">
              <a:avLst/>
            </a:prstGeom>
          </p:spPr>
        </p:pic>
        <p:sp>
          <p:nvSpPr>
            <p:cNvPr id="16" name="Shape 210"/>
            <p:cNvSpPr/>
            <p:nvPr/>
          </p:nvSpPr>
          <p:spPr>
            <a:xfrm>
              <a:off x="5155561" y="3646220"/>
              <a:ext cx="3712227" cy="699796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34275" rIns="68569" bIns="34275" anchor="t" anchorCtr="0">
              <a:noAutofit/>
            </a:bodyPr>
            <a:lstStyle/>
            <a:p>
              <a:pPr algn="r">
                <a:buSzPct val="25000"/>
              </a:pPr>
              <a:r>
                <a:rPr lang="en-US" dirty="0" smtClean="0">
                  <a:latin typeface="Calibri"/>
                  <a:ea typeface="Calibri"/>
                  <a:cs typeface="Calibri"/>
                  <a:sym typeface="Calibri"/>
                </a:rPr>
                <a:t>Zhang C. Ophthalmology 2014</a:t>
              </a:r>
              <a:endParaRPr lang="en-US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70385" y="164335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/>
                <a:t>180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0123" y="2573737"/>
            <a:ext cx="4436077" cy="29656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88771" y="1946708"/>
            <a:ext cx="733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24-2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8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Displaced test point*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796644" y="1879983"/>
            <a:ext cx="4100614" cy="4161807"/>
            <a:chOff x="471386" y="1903930"/>
            <a:chExt cx="4100614" cy="416180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386" y="2456919"/>
              <a:ext cx="4100614" cy="3608818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691113" y="1903930"/>
              <a:ext cx="1661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Turpin model**</a:t>
              </a:r>
              <a:endParaRPr lang="en-US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57" y="2343032"/>
            <a:ext cx="4811758" cy="360881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6371" y="6131730"/>
            <a:ext cx="2803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*</a:t>
            </a:r>
            <a:r>
              <a:rPr lang="en-US" dirty="0" err="1" smtClean="0"/>
              <a:t>Drasdo</a:t>
            </a:r>
            <a:r>
              <a:rPr lang="en-US" dirty="0" smtClean="0"/>
              <a:t> </a:t>
            </a:r>
            <a:r>
              <a:rPr lang="en-US" dirty="0"/>
              <a:t>N. Vison Res, 2007 </a:t>
            </a:r>
            <a:endParaRPr lang="en-US" dirty="0" smtClean="0"/>
          </a:p>
          <a:p>
            <a:pPr algn="r"/>
            <a:r>
              <a:rPr lang="en-US" dirty="0" smtClean="0"/>
              <a:t>**Turpin A. IOVS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975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80" y="1858297"/>
            <a:ext cx="6135326" cy="460149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rot="16200000">
            <a:off x="-238921" y="3883121"/>
            <a:ext cx="172600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 smtClean="0"/>
              <a:t>RGC OCT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RGC_OCT</a:t>
            </a:r>
            <a:endParaRPr lang="en-US" dirty="0">
              <a:latin typeface="+mj-ea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OCT180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104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330" y="1747189"/>
            <a:ext cx="5416072" cy="4062054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6519632" y="1779073"/>
            <a:ext cx="2124299" cy="3581902"/>
            <a:chOff x="6294348" y="1779073"/>
            <a:chExt cx="2124299" cy="3581902"/>
          </a:xfrm>
        </p:grpSpPr>
        <p:sp>
          <p:nvSpPr>
            <p:cNvPr id="6" name="Oval 5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Pie 12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6915512" y="1779073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cpRNFL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294348" y="5053198"/>
              <a:ext cx="21242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Zhang C. Ophthalmol 2014</a:t>
              </a:r>
              <a:endParaRPr lang="en-US" sz="1400" dirty="0"/>
            </a:p>
          </p:txBody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Displaced RGC</a:t>
            </a:r>
            <a:r>
              <a:rPr lang="en-US" altLang="ja-JP" sz="4000" dirty="0" smtClean="0"/>
              <a:t>_HFA</a:t>
            </a:r>
            <a:r>
              <a:rPr lang="en-US" sz="4000" dirty="0" smtClean="0"/>
              <a:t> vs. RGC_OCT</a:t>
            </a:r>
            <a:br>
              <a:rPr lang="en-US" sz="4000" dirty="0" smtClean="0"/>
            </a:br>
            <a:r>
              <a:rPr lang="en-US" sz="3600" dirty="0" smtClean="0"/>
              <a:t>360 or 180 degree</a:t>
            </a:r>
            <a:endParaRPr lang="en-US" sz="3600" dirty="0"/>
          </a:p>
        </p:txBody>
      </p:sp>
      <p:sp>
        <p:nvSpPr>
          <p:cNvPr id="16" name="TextBox 15"/>
          <p:cNvSpPr txBox="1"/>
          <p:nvPr/>
        </p:nvSpPr>
        <p:spPr>
          <a:xfrm>
            <a:off x="2869479" y="5985665"/>
            <a:ext cx="3478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360 degree is still better model </a:t>
            </a:r>
            <a:endParaRPr lang="en-US" sz="2000" dirty="0"/>
          </a:p>
        </p:txBody>
      </p:sp>
      <p:sp>
        <p:nvSpPr>
          <p:cNvPr id="14" name="テキスト ボックス 15"/>
          <p:cNvSpPr txBox="1"/>
          <p:nvPr/>
        </p:nvSpPr>
        <p:spPr>
          <a:xfrm>
            <a:off x="7849644" y="3385543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</a:t>
            </a:r>
            <a:r>
              <a:rPr kumimoji="1" lang="en-US" altLang="ja-JP" sz="2400" dirty="0" smtClean="0"/>
              <a:t>R=0.958</a:t>
            </a:r>
            <a:endParaRPr kumimoji="1" lang="en-US" altLang="ja-JP" sz="2400" dirty="0" smtClean="0"/>
          </a:p>
        </p:txBody>
      </p:sp>
    </p:spTree>
    <p:extLst>
      <p:ext uri="{BB962C8B-B14F-4D97-AF65-F5344CB8AC3E}">
        <p14:creationId xmlns:p14="http://schemas.microsoft.com/office/powerpoint/2010/main" val="34229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Factors affecting SF relationships</a:t>
            </a:r>
            <a:endParaRPr lang="en-US" sz="2800" dirty="0"/>
          </a:p>
        </p:txBody>
      </p:sp>
      <p:grpSp>
        <p:nvGrpSpPr>
          <p:cNvPr id="5" name="Group 4"/>
          <p:cNvGrpSpPr/>
          <p:nvPr/>
        </p:nvGrpSpPr>
        <p:grpSpPr>
          <a:xfrm>
            <a:off x="1015171" y="1690689"/>
            <a:ext cx="7113657" cy="3716594"/>
            <a:chOff x="1015171" y="3141406"/>
            <a:chExt cx="7113657" cy="371659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t="49467"/>
            <a:stretch/>
          </p:blipFill>
          <p:spPr>
            <a:xfrm>
              <a:off x="1015171" y="3392488"/>
              <a:ext cx="7113657" cy="3465512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t="4439" b="92115"/>
            <a:stretch/>
          </p:blipFill>
          <p:spPr>
            <a:xfrm>
              <a:off x="1015171" y="3141406"/>
              <a:ext cx="7113657" cy="236333"/>
            </a:xfrm>
            <a:prstGeom prst="rect">
              <a:avLst/>
            </a:prstGeom>
          </p:spPr>
        </p:pic>
      </p:grpSp>
      <p:sp>
        <p:nvSpPr>
          <p:cNvPr id="6" name="TextBox 5"/>
          <p:cNvSpPr txBox="1"/>
          <p:nvPr/>
        </p:nvSpPr>
        <p:spPr>
          <a:xfrm>
            <a:off x="2005780" y="6211669"/>
            <a:ext cx="69905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Diagnosis of Primary Open Angle Glaucoma: WGA consensus series - 10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879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14810" y="2069833"/>
            <a:ext cx="4714380" cy="388579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8913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Current proposed models linking Structure and function in glaucoma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51"/>
          <a:stretch/>
        </p:blipFill>
        <p:spPr>
          <a:xfrm>
            <a:off x="469251" y="2330245"/>
            <a:ext cx="8278524" cy="2656938"/>
          </a:xfrm>
        </p:spPr>
      </p:pic>
      <p:sp>
        <p:nvSpPr>
          <p:cNvPr id="5" name="TextBox 4"/>
          <p:cNvSpPr txBox="1"/>
          <p:nvPr/>
        </p:nvSpPr>
        <p:spPr>
          <a:xfrm>
            <a:off x="2005780" y="6211669"/>
            <a:ext cx="69905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Diagnosis of Primary Open Angle Glaucoma: WGA consensus series - 10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64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 smtClean="0"/>
              <a:t>なぜ</a:t>
            </a:r>
            <a:r>
              <a:rPr lang="en-US" altLang="ja-JP" sz="2400" dirty="0" smtClean="0"/>
              <a:t>RGC_HFA</a:t>
            </a:r>
            <a:r>
              <a:rPr lang="ja-JP" altLang="en-US" sz="2400" dirty="0" smtClean="0"/>
              <a:t>と</a:t>
            </a:r>
            <a:r>
              <a:rPr lang="en-US" altLang="ja-JP" sz="2400" dirty="0" smtClean="0"/>
              <a:t>RGC_OCT360</a:t>
            </a:r>
            <a:r>
              <a:rPr lang="ja-JP" altLang="en-US" sz="2400" dirty="0" smtClean="0"/>
              <a:t>との整合性が高いのか？</a:t>
            </a:r>
            <a:endParaRPr lang="en-US" sz="2400" dirty="0"/>
          </a:p>
        </p:txBody>
      </p:sp>
      <p:grpSp>
        <p:nvGrpSpPr>
          <p:cNvPr id="9" name="Group 8"/>
          <p:cNvGrpSpPr/>
          <p:nvPr/>
        </p:nvGrpSpPr>
        <p:grpSpPr>
          <a:xfrm>
            <a:off x="459330" y="2313540"/>
            <a:ext cx="4464048" cy="3352824"/>
            <a:chOff x="1748484" y="1704790"/>
            <a:chExt cx="5647033" cy="4241332"/>
          </a:xfrm>
        </p:grpSpPr>
        <p:grpSp>
          <p:nvGrpSpPr>
            <p:cNvPr id="6" name="Group 5"/>
            <p:cNvGrpSpPr/>
            <p:nvPr/>
          </p:nvGrpSpPr>
          <p:grpSpPr>
            <a:xfrm>
              <a:off x="1748484" y="1704790"/>
              <a:ext cx="5647033" cy="4241332"/>
              <a:chOff x="2447988" y="2108200"/>
              <a:chExt cx="4516857" cy="3392488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447988" y="2108200"/>
                <a:ext cx="4248024" cy="3392488"/>
              </a:xfrm>
              <a:prstGeom prst="rect">
                <a:avLst/>
              </a:prstGeom>
            </p:spPr>
          </p:pic>
          <p:sp>
            <p:nvSpPr>
              <p:cNvPr id="5" name="Rectangle 4"/>
              <p:cNvSpPr/>
              <p:nvPr/>
            </p:nvSpPr>
            <p:spPr>
              <a:xfrm>
                <a:off x="3949147" y="2239618"/>
                <a:ext cx="3015698" cy="9806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4233755" y="1804576"/>
              <a:ext cx="2508676" cy="817611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Harwerth </a:t>
              </a:r>
              <a:r>
                <a:rPr lang="en-US" dirty="0" smtClean="0"/>
                <a:t>model</a:t>
              </a:r>
              <a:endParaRPr lang="en-US" altLang="ja-JP" dirty="0" smtClean="0"/>
            </a:p>
            <a:p>
              <a:pPr algn="ctr"/>
              <a:r>
                <a:rPr lang="ja-JP" altLang="en-US" dirty="0" smtClean="0"/>
                <a:t>中心</a:t>
              </a:r>
              <a:r>
                <a:rPr lang="en-US" altLang="ja-JP" dirty="0" smtClean="0"/>
                <a:t>RGC</a:t>
              </a:r>
              <a:r>
                <a:rPr lang="ja-JP" altLang="en-US" dirty="0" smtClean="0"/>
                <a:t>が発散</a:t>
              </a:r>
              <a:endParaRPr lang="en-US" dirty="0"/>
            </a:p>
          </p:txBody>
        </p:sp>
        <p:sp>
          <p:nvSpPr>
            <p:cNvPr id="7" name="Oval 6"/>
            <p:cNvSpPr/>
            <p:nvPr/>
          </p:nvSpPr>
          <p:spPr>
            <a:xfrm>
              <a:off x="2887153" y="1960577"/>
              <a:ext cx="901148" cy="490331"/>
            </a:xfrm>
            <a:prstGeom prst="ellipse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9240" y="5652348"/>
            <a:ext cx="2782957" cy="1078948"/>
          </a:xfrm>
          <a:prstGeom prst="rect">
            <a:avLst/>
          </a:prstGeom>
        </p:spPr>
      </p:pic>
      <p:sp>
        <p:nvSpPr>
          <p:cNvPr id="10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Raza AS, Hood DC.  IOVS. 2015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06854" y="2443421"/>
            <a:ext cx="34866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ja-JP" altLang="en-US" dirty="0" smtClean="0"/>
              <a:t>モデル自体が緑内障に最適化されて（しまって）いる</a:t>
            </a:r>
            <a:endParaRPr lang="en-US" altLang="ja-JP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10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結語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29011"/>
            <a:ext cx="8210550" cy="67191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latin typeface="+mn-ea"/>
              </a:rPr>
              <a:t>HFA10-2</a:t>
            </a:r>
            <a:r>
              <a:rPr lang="ja-JP" altLang="en-US" sz="3200" dirty="0" smtClean="0">
                <a:latin typeface="+mn-ea"/>
              </a:rPr>
              <a:t>による</a:t>
            </a:r>
            <a:r>
              <a:rPr lang="en-US" sz="3200" dirty="0" smtClean="0">
                <a:latin typeface="+mn-ea"/>
              </a:rPr>
              <a:t>RGC</a:t>
            </a:r>
            <a:r>
              <a:rPr lang="ja-JP" altLang="en-US" sz="3200" dirty="0" smtClean="0">
                <a:latin typeface="+mn-ea"/>
              </a:rPr>
              <a:t>推定は臨床的に有用性がある。</a:t>
            </a:r>
            <a:endParaRPr lang="en-US" altLang="ja-JP" sz="3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ja-JP" sz="3200" dirty="0" smtClean="0">
                <a:latin typeface="+mn-ea"/>
              </a:rPr>
              <a:t>Displacement</a:t>
            </a:r>
            <a:r>
              <a:rPr lang="ja-JP" altLang="en-US" sz="3200" dirty="0" smtClean="0">
                <a:latin typeface="+mn-ea"/>
              </a:rPr>
              <a:t>は、</a:t>
            </a:r>
            <a:r>
              <a:rPr lang="en-US" altLang="ja-JP" sz="3200" dirty="0" smtClean="0">
                <a:latin typeface="+mn-ea"/>
              </a:rPr>
              <a:t>RGC_HFA</a:t>
            </a:r>
            <a:r>
              <a:rPr lang="ja-JP" altLang="en-US" sz="3200" dirty="0" smtClean="0">
                <a:latin typeface="+mn-ea"/>
              </a:rPr>
              <a:t>と</a:t>
            </a:r>
            <a:r>
              <a:rPr lang="en-US" altLang="ja-JP" sz="3200" dirty="0" smtClean="0">
                <a:latin typeface="+mn-ea"/>
              </a:rPr>
              <a:t>RGC_OCT</a:t>
            </a:r>
            <a:r>
              <a:rPr lang="ja-JP" altLang="en-US" sz="3200" dirty="0" smtClean="0">
                <a:latin typeface="+mn-ea"/>
              </a:rPr>
              <a:t>の整合性を改善する。</a:t>
            </a:r>
            <a:endParaRPr lang="en-US" altLang="ja-JP" sz="3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3200" dirty="0" smtClean="0">
                <a:latin typeface="+mn-ea"/>
              </a:rPr>
              <a:t>今後も機能と構造の対応の理解が必要。</a:t>
            </a:r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pPr marL="0" indent="0">
              <a:buNone/>
            </a:pPr>
            <a:endParaRPr lang="en-US" altLang="ja-JP" sz="3200" dirty="0">
              <a:latin typeface="+mn-ea"/>
            </a:endParaRPr>
          </a:p>
          <a:p>
            <a:pPr marL="0" indent="0">
              <a:buNone/>
            </a:pPr>
            <a:endParaRPr lang="ja-JP" altLang="en-US" sz="32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71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RGC_10-2</a:t>
            </a:r>
            <a:endParaRPr lang="en-US" dirty="0">
              <a:latin typeface="+mj-ea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5192644" y="6381398"/>
            <a:ext cx="3712227" cy="34989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2161067" y="4197823"/>
            <a:ext cx="4290580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2400" dirty="0" smtClean="0">
                <a:ea typeface="Calibri"/>
                <a:cs typeface="Calibri"/>
                <a:sym typeface="Calibri"/>
              </a:rPr>
              <a:t>RGC</a:t>
            </a:r>
            <a:r>
              <a:rPr lang="en-US" altLang="ja-JP" sz="2400" dirty="0" smtClean="0">
                <a:ea typeface="Calibri"/>
                <a:cs typeface="Calibri"/>
                <a:sym typeface="Calibri"/>
              </a:rPr>
              <a:t>_10-2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*0.1)]</a:t>
            </a:r>
            <a:r>
              <a:rPr lang="en-US" sz="28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/9</a:t>
            </a:r>
          </a:p>
        </p:txBody>
      </p:sp>
      <p:sp>
        <p:nvSpPr>
          <p:cNvPr id="2" name="Rectangle 1"/>
          <p:cNvSpPr/>
          <p:nvPr/>
        </p:nvSpPr>
        <p:spPr>
          <a:xfrm>
            <a:off x="6904002" y="5907007"/>
            <a:ext cx="17700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/>
              <a:t>S </a:t>
            </a:r>
            <a:r>
              <a:rPr lang="ja-JP" altLang="en-US" dirty="0" smtClean="0"/>
              <a:t>：網膜感度</a:t>
            </a:r>
            <a:r>
              <a:rPr lang="en-US" altLang="ja-JP" dirty="0" smtClean="0"/>
              <a:t>(dB)</a:t>
            </a:r>
            <a:endParaRPr lang="en-US" dirty="0" smtClean="0"/>
          </a:p>
        </p:txBody>
      </p:sp>
      <p:sp>
        <p:nvSpPr>
          <p:cNvPr id="4" name="正方形/長方形 3"/>
          <p:cNvSpPr/>
          <p:nvPr/>
        </p:nvSpPr>
        <p:spPr>
          <a:xfrm>
            <a:off x="6931248" y="5537675"/>
            <a:ext cx="17732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ja-JP" dirty="0" err="1" smtClean="0">
                <a:solidFill>
                  <a:prstClr val="black"/>
                </a:solidFill>
              </a:rPr>
              <a:t>ec</a:t>
            </a:r>
            <a:r>
              <a:rPr lang="en-US" altLang="ja-JP" dirty="0" smtClean="0">
                <a:solidFill>
                  <a:prstClr val="black"/>
                </a:solidFill>
              </a:rPr>
              <a:t> : </a:t>
            </a:r>
            <a:r>
              <a:rPr lang="ja-JP" altLang="en-US" dirty="0" smtClean="0">
                <a:solidFill>
                  <a:prstClr val="black"/>
                </a:solidFill>
              </a:rPr>
              <a:t>視覚偏</a:t>
            </a:r>
            <a:r>
              <a:rPr lang="ja-JP" altLang="en-US" dirty="0">
                <a:solidFill>
                  <a:prstClr val="black"/>
                </a:solidFill>
              </a:rPr>
              <a:t>心度</a:t>
            </a:r>
            <a:r>
              <a:rPr lang="en-US" altLang="ja-JP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9" name="Shape 212"/>
          <p:cNvSpPr txBox="1"/>
          <p:nvPr/>
        </p:nvSpPr>
        <p:spPr>
          <a:xfrm>
            <a:off x="2064191" y="1690689"/>
            <a:ext cx="4387455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altLang="ja-JP" sz="2400" dirty="0" err="1" smtClean="0">
                <a:ea typeface="Calibri"/>
                <a:cs typeface="Calibri"/>
                <a:sym typeface="Calibri"/>
              </a:rPr>
              <a:t>SAPrgc</a:t>
            </a:r>
            <a:r>
              <a:rPr lang="en-US" altLang="ja-JP" sz="2400" dirty="0" smtClean="0">
                <a:ea typeface="Calibri"/>
                <a:cs typeface="Calibri"/>
                <a:sym typeface="Calibri"/>
              </a:rPr>
              <a:t>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)]</a:t>
            </a:r>
            <a:endParaRPr lang="en-US" sz="24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右矢印 7"/>
          <p:cNvSpPr/>
          <p:nvPr/>
        </p:nvSpPr>
        <p:spPr>
          <a:xfrm rot="5400000">
            <a:off x="3900746" y="3655411"/>
            <a:ext cx="522514" cy="236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223493" y="2360615"/>
            <a:ext cx="1372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Medeiros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0630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07"/>
          <p:cNvSpPr txBox="1"/>
          <p:nvPr/>
        </p:nvSpPr>
        <p:spPr>
          <a:xfrm>
            <a:off x="1887471" y="4015950"/>
            <a:ext cx="4601557" cy="1489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0.26*</a:t>
            </a:r>
            <a:r>
              <a:rPr lang="en-US" altLang="ja-JP" sz="2100" dirty="0">
                <a:solidFill>
                  <a:srgbClr val="FF0000"/>
                </a:solidFill>
                <a:latin typeface="Arial" panose="020B0604020202020204" pitchFamily="34" charset="0"/>
              </a:rPr>
              <a:t>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θ/360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5" name="Shape 210"/>
          <p:cNvSpPr/>
          <p:nvPr/>
        </p:nvSpPr>
        <p:spPr>
          <a:xfrm>
            <a:off x="5232401" y="6508102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8958" y="5682887"/>
            <a:ext cx="2312069" cy="1106693"/>
            <a:chOff x="3456056" y="4520788"/>
            <a:chExt cx="2312069" cy="1106693"/>
          </a:xfrm>
        </p:grpSpPr>
        <p:sp>
          <p:nvSpPr>
            <p:cNvPr id="17" name="TextBox 16"/>
            <p:cNvSpPr txBox="1"/>
            <p:nvPr/>
          </p:nvSpPr>
          <p:spPr>
            <a:xfrm>
              <a:off x="4178976" y="4520788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/>
                <a:t>cpRNFL</a:t>
              </a:r>
              <a:endParaRPr lang="en-US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456056" y="4736573"/>
              <a:ext cx="535724" cy="890908"/>
              <a:chOff x="4331126" y="4470853"/>
              <a:chExt cx="535724" cy="890908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4350811" y="4470853"/>
                <a:ext cx="500295" cy="544423"/>
              </a:xfrm>
              <a:prstGeom prst="ellipse">
                <a:avLst/>
              </a:prstGeom>
              <a:solidFill>
                <a:srgbClr val="0700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331126" y="499242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360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232401" y="4703311"/>
              <a:ext cx="535724" cy="924170"/>
              <a:chOff x="4331126" y="5472201"/>
              <a:chExt cx="535724" cy="92417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346871" y="5472201"/>
                <a:ext cx="504234" cy="548710"/>
                <a:chOff x="6953300" y="3833811"/>
                <a:chExt cx="806400" cy="806400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6959600" y="3836961"/>
                  <a:ext cx="800100" cy="800100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Pie 21"/>
                <p:cNvSpPr/>
                <p:nvPr/>
              </p:nvSpPr>
              <p:spPr>
                <a:xfrm rot="10800000">
                  <a:off x="6953300" y="3833811"/>
                  <a:ext cx="806400" cy="806400"/>
                </a:xfrm>
                <a:prstGeom prst="pie">
                  <a:avLst>
                    <a:gd name="adj1" fmla="val 5423411"/>
                    <a:gd name="adj2" fmla="val 16181995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4331126" y="602703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180</a:t>
                </a:r>
                <a:endParaRPr lang="en-US" dirty="0"/>
              </a:p>
            </p:txBody>
          </p:sp>
        </p:grpSp>
      </p:grpSp>
      <p:sp>
        <p:nvSpPr>
          <p:cNvPr id="23" name="Title 1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RGC_OCT</a:t>
            </a:r>
            <a:endParaRPr lang="en-US" dirty="0">
              <a:latin typeface="+mj-ea"/>
            </a:endParaRPr>
          </a:p>
        </p:txBody>
      </p:sp>
      <p:sp>
        <p:nvSpPr>
          <p:cNvPr id="24" name="Shape 207"/>
          <p:cNvSpPr txBox="1"/>
          <p:nvPr/>
        </p:nvSpPr>
        <p:spPr>
          <a:xfrm>
            <a:off x="1887471" y="1709958"/>
            <a:ext cx="4601557" cy="1489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0.26*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25" name="右矢印 24"/>
          <p:cNvSpPr/>
          <p:nvPr/>
        </p:nvSpPr>
        <p:spPr>
          <a:xfrm rot="5400000">
            <a:off x="3926991" y="3473577"/>
            <a:ext cx="522514" cy="236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6925655" y="2231221"/>
            <a:ext cx="1372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Medeiros</a:t>
            </a:r>
            <a:endParaRPr kumimoji="1" lang="ja-JP" altLang="en-US" sz="2400" dirty="0"/>
          </a:p>
        </p:txBody>
      </p:sp>
      <p:sp>
        <p:nvSpPr>
          <p:cNvPr id="27" name="Shape 210"/>
          <p:cNvSpPr/>
          <p:nvPr/>
        </p:nvSpPr>
        <p:spPr>
          <a:xfrm>
            <a:off x="5239374" y="6151865"/>
            <a:ext cx="3712227" cy="34989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" name="正方形/長方形 1"/>
          <p:cNvSpPr/>
          <p:nvPr/>
        </p:nvSpPr>
        <p:spPr>
          <a:xfrm>
            <a:off x="6925655" y="4198857"/>
            <a:ext cx="9444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dirty="0">
                <a:ea typeface="Calibri"/>
                <a:cs typeface="Calibri"/>
                <a:sym typeface="Calibri"/>
              </a:rPr>
              <a:t>Zhang</a:t>
            </a:r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0773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背景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65163" y="1690689"/>
            <a:ext cx="7886700" cy="2281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>
                <a:latin typeface="+mn-ea"/>
                <a:cs typeface="Calibri"/>
                <a:sym typeface="Calibri"/>
              </a:rPr>
              <a:t>現在提案されている緑内障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Structure-function model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には、１）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Harwerth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、２）</a:t>
            </a:r>
            <a:r>
              <a:rPr lang="en-US" altLang="ja-JP" sz="2400" dirty="0" err="1" smtClean="0">
                <a:latin typeface="+mn-ea"/>
                <a:cs typeface="Calibri"/>
                <a:sym typeface="Calibri"/>
              </a:rPr>
              <a:t>Hood&amp;Kardon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、３）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Hockey-Stick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、４）</a:t>
            </a:r>
            <a:r>
              <a:rPr lang="en-US" altLang="ja-JP" sz="2400" dirty="0" err="1" smtClean="0">
                <a:latin typeface="+mn-ea"/>
                <a:cs typeface="Calibri"/>
                <a:sym typeface="Calibri"/>
              </a:rPr>
              <a:t>Drasdo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がある。</a:t>
            </a:r>
            <a:endParaRPr lang="en-US" altLang="ja-JP" sz="2400" dirty="0" smtClean="0">
              <a:latin typeface="+mn-ea"/>
              <a:cs typeface="Calibri"/>
              <a:sym typeface="Calibri"/>
            </a:endParaRPr>
          </a:p>
        </p:txBody>
      </p:sp>
      <p:sp>
        <p:nvSpPr>
          <p:cNvPr id="7" name="Shape 227"/>
          <p:cNvSpPr/>
          <p:nvPr/>
        </p:nvSpPr>
        <p:spPr>
          <a:xfrm>
            <a:off x="4645026" y="5627305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*Combined structure and function index</a:t>
            </a:r>
          </a:p>
          <a:p>
            <a:pPr lvl="0"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Harwerth 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>
              <a:buSzPct val="25000"/>
            </a:pPr>
            <a:r>
              <a:rPr lang="en-US" dirty="0" smtClean="0">
                <a:cs typeface="Calibri"/>
                <a:sym typeface="Calibri"/>
              </a:rPr>
              <a:t>*Medeiros FA, et al, Arch Ophthalmol. 2012</a:t>
            </a:r>
            <a:endParaRPr lang="en-US" dirty="0">
              <a:cs typeface="Calibri"/>
              <a:sym typeface="Calibri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65163" y="4179692"/>
            <a:ext cx="7886700" cy="1636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静的視野検査の網膜感度および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OCT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の神経乳頭周囲網膜神経節細胞層（</a:t>
            </a:r>
            <a:r>
              <a:rPr lang="en-US" altLang="ja-JP" sz="2400" dirty="0" err="1" smtClean="0">
                <a:solidFill>
                  <a:srgbClr val="000000"/>
                </a:solidFill>
                <a:latin typeface="Arial" charset="0"/>
              </a:rPr>
              <a:t>cpRNFL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）厚から、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Harwerth </a:t>
            </a:r>
            <a:r>
              <a:rPr lang="en-US" altLang="ja-JP" sz="2400" dirty="0">
                <a:solidFill>
                  <a:srgbClr val="000000"/>
                </a:solidFill>
                <a:latin typeface="Arial" charset="0"/>
              </a:rPr>
              <a:t>model</a:t>
            </a:r>
            <a:r>
              <a:rPr lang="ja-JP" altLang="en-US" sz="2400" dirty="0">
                <a:solidFill>
                  <a:srgbClr val="000000"/>
                </a:solidFill>
                <a:latin typeface="Arial" charset="0"/>
              </a:rPr>
              <a:t>を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もちいて網膜神経節細胞（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retinal ganglion cell; RGC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）の数を算出する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CSFI*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を提案。</a:t>
            </a:r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617889" y="2940407"/>
            <a:ext cx="452611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>
              <a:buSzPct val="25000"/>
            </a:pPr>
            <a:r>
              <a:rPr lang="en-US" altLang="ja-JP" dirty="0">
                <a:cs typeface="Calibri"/>
                <a:sym typeface="Calibri"/>
              </a:rPr>
              <a:t>Harwerth RS, et </a:t>
            </a:r>
            <a:r>
              <a:rPr lang="en-US" altLang="ja-JP" dirty="0" smtClean="0">
                <a:cs typeface="Calibri"/>
                <a:sym typeface="Calibri"/>
              </a:rPr>
              <a:t>al.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algn="r">
              <a:buSzPct val="25000"/>
            </a:pPr>
            <a:r>
              <a:rPr lang="en-US" dirty="0"/>
              <a:t>Hood DC, </a:t>
            </a:r>
            <a:r>
              <a:rPr lang="en-US" dirty="0" err="1"/>
              <a:t>Kardon</a:t>
            </a:r>
            <a:r>
              <a:rPr lang="en-US" dirty="0"/>
              <a:t> RH</a:t>
            </a:r>
            <a:r>
              <a:rPr lang="en-US" dirty="0" smtClean="0"/>
              <a:t>.</a:t>
            </a:r>
            <a:r>
              <a:rPr lang="en-US" dirty="0"/>
              <a:t>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2007</a:t>
            </a:r>
          </a:p>
          <a:p>
            <a:pPr algn="r">
              <a:buSzPct val="25000"/>
            </a:pPr>
            <a:endParaRPr lang="en-US" altLang="ja-JP" dirty="0" smtClean="0"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422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248046"/>
            <a:ext cx="7886700" cy="1766040"/>
          </a:xfrm>
        </p:spPr>
        <p:txBody>
          <a:bodyPr>
            <a:normAutofit/>
          </a:bodyPr>
          <a:lstStyle/>
          <a:p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CSFI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の緑内障全病期わたる静的視野指標（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MD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、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VFI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）との整合性、緑内障診断力において、良好な結果が報告されてきた。</a:t>
            </a:r>
            <a:endParaRPr lang="en-US" sz="2400" dirty="0" smtClean="0"/>
          </a:p>
        </p:txBody>
      </p:sp>
      <p:sp>
        <p:nvSpPr>
          <p:cNvPr id="5" name="Shape 227"/>
          <p:cNvSpPr/>
          <p:nvPr/>
        </p:nvSpPr>
        <p:spPr>
          <a:xfrm>
            <a:off x="4608513" y="4295569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altLang="ja-JP" dirty="0" err="1" smtClean="0">
                <a:cs typeface="Calibri"/>
                <a:sym typeface="Calibri"/>
              </a:rPr>
              <a:t>Kuang</a:t>
            </a:r>
            <a:r>
              <a:rPr lang="en-US" altLang="ja-JP" dirty="0" smtClean="0">
                <a:cs typeface="Calibri"/>
                <a:sym typeface="Calibri"/>
              </a:rPr>
              <a:t> TT-M,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smtClean="0">
                <a:cs typeface="Calibri"/>
                <a:sym typeface="Calibri"/>
              </a:rPr>
              <a:t>IOVS. 2013</a:t>
            </a:r>
          </a:p>
          <a:p>
            <a:pPr>
              <a:buSzPct val="25000"/>
            </a:pPr>
            <a:r>
              <a:rPr lang="en-US" altLang="ja-JP" dirty="0" err="1">
                <a:cs typeface="Calibri"/>
                <a:sym typeface="Calibri"/>
              </a:rPr>
              <a:t>Meira</a:t>
            </a:r>
            <a:r>
              <a:rPr lang="en-US" altLang="ja-JP" dirty="0">
                <a:cs typeface="Calibri"/>
                <a:sym typeface="Calibri"/>
              </a:rPr>
              <a:t>-Freitas </a:t>
            </a:r>
            <a:r>
              <a:rPr lang="en-US" altLang="ja-JP" dirty="0" smtClean="0">
                <a:cs typeface="Calibri"/>
                <a:sym typeface="Calibri"/>
              </a:rPr>
              <a:t>D</a:t>
            </a:r>
            <a:r>
              <a:rPr lang="en-US" altLang="ja-JP" dirty="0">
                <a:cs typeface="Calibri"/>
                <a:sym typeface="Calibri"/>
              </a:rPr>
              <a:t> , et al, IOVS. </a:t>
            </a:r>
            <a:r>
              <a:rPr lang="en-US" altLang="ja-JP" dirty="0" smtClean="0">
                <a:cs typeface="Calibri"/>
                <a:sym typeface="Calibri"/>
              </a:rPr>
              <a:t>2013</a:t>
            </a:r>
          </a:p>
          <a:p>
            <a:pPr>
              <a:buSzPct val="25000"/>
            </a:pPr>
            <a:r>
              <a:rPr lang="en-US" altLang="ja-JP" dirty="0">
                <a:cs typeface="Calibri"/>
                <a:sym typeface="Calibri"/>
              </a:rPr>
              <a:t>Tatham </a:t>
            </a:r>
            <a:r>
              <a:rPr lang="en-US" altLang="ja-JP" dirty="0" smtClean="0">
                <a:cs typeface="Calibri"/>
                <a:sym typeface="Calibri"/>
              </a:rPr>
              <a:t>AJ</a:t>
            </a:r>
            <a:r>
              <a:rPr lang="en-US" altLang="ja-JP" dirty="0">
                <a:cs typeface="Calibri"/>
                <a:sym typeface="Calibri"/>
              </a:rPr>
              <a:t> , et al, </a:t>
            </a:r>
            <a:r>
              <a:rPr lang="en-US" altLang="ja-JP" dirty="0" err="1" smtClean="0">
                <a:cs typeface="Calibri"/>
                <a:sym typeface="Calibri"/>
              </a:rPr>
              <a:t>Clin</a:t>
            </a:r>
            <a:r>
              <a:rPr lang="en-US" altLang="ja-JP" dirty="0" smtClean="0">
                <a:cs typeface="Calibri"/>
                <a:sym typeface="Calibri"/>
              </a:rPr>
              <a:t> Ophthalmol. 2014</a:t>
            </a:r>
          </a:p>
          <a:p>
            <a:pPr>
              <a:buSzPct val="25000"/>
            </a:pPr>
            <a:r>
              <a:rPr lang="en-US" altLang="ja-JP" dirty="0" err="1" smtClean="0">
                <a:cs typeface="Calibri"/>
                <a:sym typeface="Calibri"/>
              </a:rPr>
              <a:t>Esporcatte</a:t>
            </a:r>
            <a:r>
              <a:rPr lang="en-US" altLang="ja-JP" dirty="0" smtClean="0">
                <a:cs typeface="Calibri"/>
                <a:sym typeface="Calibri"/>
              </a:rPr>
              <a:t> </a:t>
            </a:r>
            <a:r>
              <a:rPr lang="en-US" altLang="ja-JP" dirty="0">
                <a:cs typeface="Calibri"/>
                <a:sym typeface="Calibri"/>
              </a:rPr>
              <a:t>et al</a:t>
            </a:r>
            <a:r>
              <a:rPr lang="en-US" altLang="ja-JP" dirty="0" smtClean="0">
                <a:cs typeface="Calibri"/>
                <a:sym typeface="Calibri"/>
              </a:rPr>
              <a:t>.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smtClean="0">
                <a:cs typeface="Calibri"/>
                <a:sym typeface="Calibri"/>
              </a:rPr>
              <a:t>J Ophthalmol </a:t>
            </a:r>
            <a:r>
              <a:rPr lang="en-US" altLang="ja-JP" dirty="0">
                <a:cs typeface="Calibri"/>
                <a:sym typeface="Calibri"/>
              </a:rPr>
              <a:t>2017</a:t>
            </a:r>
            <a:endParaRPr lang="en-US" altLang="ja-JP" dirty="0" smtClean="0">
              <a:cs typeface="Calibri"/>
              <a:sym typeface="Calibri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28650" y="5717160"/>
            <a:ext cx="7886700" cy="2281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400" dirty="0" smtClean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に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Harwerth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model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を用いて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数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 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を検討した報告はない。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546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背景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510449"/>
            <a:ext cx="7886700" cy="2281680"/>
          </a:xfrm>
        </p:spPr>
        <p:txBody>
          <a:bodyPr>
            <a:normAutofit/>
          </a:bodyPr>
          <a:lstStyle/>
          <a:p>
            <a:r>
              <a:rPr lang="en-US" altLang="ja-JP" sz="2400" dirty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に</a:t>
            </a:r>
            <a:r>
              <a:rPr lang="en-US" altLang="ja-JP" sz="2400" dirty="0">
                <a:latin typeface="+mn-ea"/>
                <a:cs typeface="Calibri"/>
                <a:sym typeface="Calibri"/>
              </a:rPr>
              <a:t>Harwerth</a:t>
            </a:r>
            <a:r>
              <a:rPr lang="ja-JP" altLang="en-US" sz="2400" dirty="0">
                <a:latin typeface="+mn-ea"/>
                <a:cs typeface="Calibri"/>
                <a:sym typeface="Calibri"/>
              </a:rPr>
              <a:t>の</a:t>
            </a:r>
            <a:r>
              <a:rPr lang="en-US" altLang="ja-JP" sz="2400" dirty="0">
                <a:latin typeface="+mn-ea"/>
                <a:cs typeface="Calibri"/>
                <a:sym typeface="Calibri"/>
              </a:rPr>
              <a:t>non-linear 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model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を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用いて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数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 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を算出した検討は少ない。</a:t>
            </a:r>
            <a:endParaRPr lang="en-U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65163" y="1690689"/>
            <a:ext cx="7886700" cy="2281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しかし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CSFI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に代表される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Harwerth model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に対し、緑内障マカクザルから導かれたモデルであることや、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log scale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上で網膜感度と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RGC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密度が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linear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に相関するとする前提などに対する反論。</a:t>
            </a:r>
            <a:endParaRPr lang="en-US" altLang="ja-JP" sz="2400" dirty="0" smtClean="0">
              <a:latin typeface="+mn-ea"/>
              <a:cs typeface="Calibri"/>
              <a:sym typeface="Calibri"/>
            </a:endParaRPr>
          </a:p>
        </p:txBody>
      </p:sp>
      <p:sp>
        <p:nvSpPr>
          <p:cNvPr id="6" name="Shape 227"/>
          <p:cNvSpPr/>
          <p:nvPr/>
        </p:nvSpPr>
        <p:spPr>
          <a:xfrm>
            <a:off x="4773405" y="3562740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Raza AS, Hood DC. IOVS. 2015</a:t>
            </a:r>
          </a:p>
        </p:txBody>
      </p:sp>
    </p:spTree>
    <p:extLst>
      <p:ext uri="{BB962C8B-B14F-4D97-AF65-F5344CB8AC3E}">
        <p14:creationId xmlns:p14="http://schemas.microsoft.com/office/powerpoint/2010/main" val="1460798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194341" y="1722521"/>
            <a:ext cx="875531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今回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我々は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広義緑内障患者の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と光干渉断層計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(OCT)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から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数を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算出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*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,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**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し、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両者の整合性を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検討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したので報告する。</a:t>
            </a:r>
            <a:endParaRPr lang="ja-JP" altLang="ja-JP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Shape 227"/>
          <p:cNvSpPr/>
          <p:nvPr/>
        </p:nvSpPr>
        <p:spPr>
          <a:xfrm>
            <a:off x="3853244" y="5629114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   *</a:t>
            </a:r>
            <a:r>
              <a:rPr lang="en-US" altLang="ja-JP" dirty="0" err="1" smtClean="0">
                <a:cs typeface="Calibri"/>
                <a:sym typeface="Calibri"/>
              </a:rPr>
              <a:t>Harwerth</a:t>
            </a:r>
            <a:r>
              <a:rPr lang="en-US" altLang="ja-JP" dirty="0" smtClean="0">
                <a:cs typeface="Calibri"/>
                <a:sym typeface="Calibri"/>
              </a:rPr>
              <a:t> 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*</a:t>
            </a:r>
            <a:r>
              <a:rPr lang="en-US" altLang="ja-JP" dirty="0" smtClean="0">
                <a:cs typeface="Calibri"/>
                <a:sym typeface="Calibri"/>
              </a:rPr>
              <a:t>*</a:t>
            </a:r>
            <a:r>
              <a:rPr lang="en-US" dirty="0" smtClean="0">
                <a:cs typeface="Calibri"/>
                <a:sym typeface="Calibri"/>
              </a:rPr>
              <a:t>Medeiros FA, et al, Arch Ophthalmol. 2012</a:t>
            </a:r>
            <a:endParaRPr lang="en-US" dirty="0"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772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451327" y="1836730"/>
            <a:ext cx="8356664" cy="21554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lnSpc>
                <a:spcPct val="200000"/>
              </a:lnSpc>
              <a:buSzPct val="25000"/>
            </a:pP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広義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POAG+PPG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患者　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131</a:t>
            </a:r>
            <a:r>
              <a:rPr lang="ja-JP" altLang="en-US" sz="2400" dirty="0">
                <a:latin typeface="+mn-ea"/>
                <a:cs typeface="Calibri" panose="020F0502020204030204" pitchFamily="34" charset="0"/>
                <a:sym typeface="Arial"/>
              </a:rPr>
              <a:t>症例、</a:t>
            </a:r>
            <a:r>
              <a:rPr lang="en-US" altLang="ja-JP" sz="2400" dirty="0">
                <a:latin typeface="+mn-ea"/>
                <a:cs typeface="Calibri" panose="020F0502020204030204" pitchFamily="34" charset="0"/>
                <a:sym typeface="Arial"/>
              </a:rPr>
              <a:t>628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眼</a:t>
            </a:r>
            <a:r>
              <a:rPr lang="ja-JP" altLang="en-US" dirty="0" smtClean="0">
                <a:latin typeface="+mn-ea"/>
                <a:cs typeface="Calibri" panose="020F0502020204030204" pitchFamily="34" charset="0"/>
                <a:sym typeface="Arial"/>
              </a:rPr>
              <a:t>（</a:t>
            </a:r>
            <a:r>
              <a:rPr lang="ja-JP" altLang="en-US" dirty="0">
                <a:latin typeface="+mn-ea"/>
                <a:cs typeface="Calibri" panose="020F0502020204030204" pitchFamily="34" charset="0"/>
                <a:sym typeface="Arial"/>
              </a:rPr>
              <a:t>同一症例、左右も</a:t>
            </a:r>
            <a:r>
              <a:rPr lang="en-US" altLang="ja-JP" dirty="0">
                <a:latin typeface="+mn-ea"/>
                <a:cs typeface="Calibri" panose="020F0502020204030204" pitchFamily="34" charset="0"/>
                <a:sym typeface="Arial"/>
              </a:rPr>
              <a:t>1</a:t>
            </a:r>
            <a:r>
              <a:rPr lang="ja-JP" altLang="en-US" dirty="0">
                <a:latin typeface="+mn-ea"/>
                <a:cs typeface="Calibri" panose="020F0502020204030204" pitchFamily="34" charset="0"/>
                <a:sym typeface="Arial"/>
              </a:rPr>
              <a:t>眼）</a:t>
            </a:r>
            <a:endParaRPr lang="en-US" sz="24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2009年</a:t>
            </a:r>
            <a:r>
              <a:rPr lang="en-US" sz="2000" dirty="0">
                <a:latin typeface="+mn-ea"/>
                <a:cs typeface="Calibri" panose="020F0502020204030204" pitchFamily="34" charset="0"/>
                <a:sym typeface="Arial"/>
              </a:rPr>
              <a:t>9月から</a:t>
            </a: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2017年6月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　東京慈恵会医科大学緑内障外来</a:t>
            </a:r>
            <a:endParaRPr lang="en-US" altLang="ja-JP" sz="20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000" dirty="0" smtClean="0">
                <a:latin typeface="+mn-ea"/>
                <a:cs typeface="Calibri" panose="020F0502020204030204" pitchFamily="34" charset="0"/>
              </a:rPr>
              <a:t>HFA10-2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と</a:t>
            </a:r>
            <a:r>
              <a:rPr lang="en-US" altLang="ja-JP" sz="2000" dirty="0" smtClean="0">
                <a:latin typeface="+mn-ea"/>
                <a:cs typeface="Calibri" panose="020F0502020204030204" pitchFamily="34" charset="0"/>
                <a:sym typeface="Arial"/>
              </a:rPr>
              <a:t>OCT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を同日に測定</a:t>
            </a:r>
            <a:endParaRPr lang="en-US" altLang="ja-JP" sz="20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000" dirty="0" smtClean="0">
                <a:latin typeface="+mn-ea"/>
                <a:cs typeface="Calibri" panose="020F0502020204030204" pitchFamily="34" charset="0"/>
                <a:sym typeface="Arial"/>
              </a:rPr>
              <a:t>HFA10-2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の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信頼性指標と</a:t>
            </a:r>
            <a:r>
              <a:rPr lang="en-US" altLang="ja-JP" sz="2000" dirty="0" smtClean="0">
                <a:latin typeface="+mn-ea"/>
                <a:cs typeface="Calibri" panose="020F0502020204030204" pitchFamily="34" charset="0"/>
              </a:rPr>
              <a:t>OCT</a:t>
            </a:r>
            <a:r>
              <a:rPr lang="ja-JP" altLang="en-US" sz="2000" dirty="0">
                <a:latin typeface="+mn-ea"/>
                <a:cs typeface="Calibri" panose="020F0502020204030204" pitchFamily="34" charset="0"/>
              </a:rPr>
              <a:t>基準を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満たす*</a:t>
            </a:r>
            <a:endParaRPr lang="en-US" sz="2400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013605" y="5394154"/>
            <a:ext cx="72321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*</a:t>
            </a:r>
            <a:r>
              <a:rPr kumimoji="1" lang="en-US" altLang="ja-JP" dirty="0" smtClean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HFA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の信頼性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(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固視不良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20%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未満、偽陽性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15%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未満、偽陰性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33%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OCT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（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image quality 5/10 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以上、複数回撮像のうち最良の画像を選択）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628649" y="296664"/>
            <a:ext cx="8002021" cy="945850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0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Shape 176"/>
          <p:cNvGraphicFramePr/>
          <p:nvPr>
            <p:extLst>
              <p:ext uri="{D42A27DB-BD31-4B8C-83A1-F6EECF244321}">
                <p14:modId xmlns:p14="http://schemas.microsoft.com/office/powerpoint/2010/main" val="2056175247"/>
              </p:ext>
            </p:extLst>
          </p:nvPr>
        </p:nvGraphicFramePr>
        <p:xfrm>
          <a:off x="1315527" y="1487605"/>
          <a:ext cx="6512947" cy="428539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4558"/>
                <a:gridCol w="1251763"/>
                <a:gridCol w="1292087"/>
                <a:gridCol w="1212574"/>
                <a:gridCol w="1311965"/>
              </a:tblGrid>
              <a:tr h="10451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>
                          <a:latin typeface="+mn-lt"/>
                          <a:cs typeface="Calibri" panose="020F0502020204030204" pitchFamily="34" charset="0"/>
                        </a:rPr>
                        <a:t>N</a:t>
                      </a:r>
                      <a:r>
                        <a:rPr kumimoji="1" lang="ja-JP" altLang="en-US" sz="1600" dirty="0" smtClean="0">
                          <a:latin typeface="+mn-lt"/>
                          <a:cs typeface="Calibri" panose="020F0502020204030204" pitchFamily="34" charset="0"/>
                        </a:rPr>
                        <a:t>＝眼数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POAG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258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NTG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356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PPG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14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All</a:t>
                      </a:r>
                      <a:endParaRPr lang="ja-JP" altLang="en-US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628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</a:tr>
              <a:tr h="875926">
                <a:tc>
                  <a:txBody>
                    <a:bodyPr/>
                    <a:lstStyle/>
                    <a:p>
                      <a:pPr marL="0" marR="0" lvl="0" indent="0" algn="ctr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平均年齢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</a:t>
                      </a: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歳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58.1±9.0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56.4±9.2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47.6±4.5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effectLst/>
                        </a:rPr>
                        <a:t>56.9</a:t>
                      </a: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±9.2</a:t>
                      </a:r>
                      <a:endParaRPr lang="ja-JP" altLang="en-US" sz="1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平均等価球面度数</a:t>
                      </a:r>
                      <a:r>
                        <a:rPr lang="en-US" altLang="zh-CN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(D)</a:t>
                      </a:r>
                      <a:endParaRPr lang="zh-CN" altLang="en-US" sz="1600" dirty="0">
                        <a:solidFill>
                          <a:schemeClr val="tx1"/>
                        </a:solidFill>
                        <a:effectLst/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-5.62±4.1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-4.94±3.3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-5.40±0.3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-5.23±3.6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性別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(F:M)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98:160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118:238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14:0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230:398</a:t>
                      </a:r>
                      <a:endParaRPr lang="mr-IN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</a:tr>
              <a:tr h="77059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MD(dB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10-2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13.4±11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7.30±8.1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  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0.25±0.8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-9.62±9.7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</a:tr>
            </a:tbl>
          </a:graphicData>
        </a:graphic>
      </p:graphicFrame>
      <p:sp>
        <p:nvSpPr>
          <p:cNvPr id="177" name="Shape 177"/>
          <p:cNvSpPr txBox="1"/>
          <p:nvPr/>
        </p:nvSpPr>
        <p:spPr>
          <a:xfrm>
            <a:off x="6224342" y="6084808"/>
            <a:ext cx="2514600" cy="388800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One-way ANOVA</a:t>
            </a:r>
          </a:p>
          <a:p>
            <a:pPr algn="r"/>
            <a:r>
              <a:rPr lang="en-US" altLang="ja-JP" sz="1400" dirty="0">
                <a:ea typeface="ＭＳ ゴシック" panose="020B0609070205080204" pitchFamily="49" charset="-128"/>
                <a:cs typeface="Calibri" panose="020F0502020204030204" pitchFamily="34" charset="0"/>
              </a:rPr>
              <a:t>X2 test</a:t>
            </a:r>
          </a:p>
          <a:p>
            <a:pPr algn="r"/>
            <a:endParaRPr lang="en-US" sz="1350" dirty="0"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5877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1532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/>
        </p:nvSpPr>
        <p:spPr>
          <a:xfrm>
            <a:off x="3401392" y="3793797"/>
            <a:ext cx="4270753" cy="39649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 err="1">
                <a:latin typeface="+mn-ea"/>
                <a:cs typeface="Calibri"/>
                <a:sym typeface="Calibri"/>
              </a:rPr>
              <a:t>Humphrey視野計</a:t>
            </a:r>
            <a:r>
              <a:rPr lang="en-US" dirty="0">
                <a:latin typeface="+mn-ea"/>
                <a:cs typeface="Calibri"/>
                <a:sym typeface="Calibri"/>
              </a:rPr>
              <a:t>(</a:t>
            </a:r>
            <a:r>
              <a:rPr lang="en-US" dirty="0" smtClean="0">
                <a:latin typeface="+mn-ea"/>
                <a:cs typeface="Calibri"/>
                <a:sym typeface="Calibri"/>
              </a:rPr>
              <a:t>HFA; 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29" name="Shape 229"/>
          <p:cNvSpPr/>
          <p:nvPr/>
        </p:nvSpPr>
        <p:spPr>
          <a:xfrm>
            <a:off x="3228474" y="2661514"/>
            <a:ext cx="4443672" cy="32124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Cirrus </a:t>
            </a:r>
            <a:r>
              <a:rPr lang="en-US" dirty="0" smtClean="0">
                <a:latin typeface="+mn-ea"/>
                <a:cs typeface="Calibri"/>
                <a:sym typeface="Calibri"/>
              </a:rPr>
              <a:t>HD-OCT（OCT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; </a:t>
            </a:r>
            <a:r>
              <a:rPr lang="en-US" dirty="0" smtClean="0">
                <a:latin typeface="+mn-ea"/>
                <a:cs typeface="Calibri"/>
                <a:sym typeface="Calibri"/>
              </a:rPr>
              <a:t>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30" name="Shape 230"/>
          <p:cNvSpPr/>
          <p:nvPr/>
        </p:nvSpPr>
        <p:spPr>
          <a:xfrm>
            <a:off x="3242836" y="2969695"/>
            <a:ext cx="3996103" cy="39097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O</a:t>
            </a:r>
            <a:r>
              <a:rPr lang="en-US" dirty="0" smtClean="0">
                <a:latin typeface="+mn-ea"/>
                <a:cs typeface="Calibri"/>
                <a:sym typeface="Calibri"/>
              </a:rPr>
              <a:t>ptic </a:t>
            </a:r>
            <a:r>
              <a:rPr lang="en-US" dirty="0">
                <a:latin typeface="+mn-ea"/>
                <a:cs typeface="Calibri"/>
                <a:sym typeface="Calibri"/>
              </a:rPr>
              <a:t>disc cube　200×200</a:t>
            </a:r>
          </a:p>
        </p:txBody>
      </p:sp>
      <p:sp>
        <p:nvSpPr>
          <p:cNvPr id="231" name="Shape 231"/>
          <p:cNvSpPr/>
          <p:nvPr/>
        </p:nvSpPr>
        <p:spPr>
          <a:xfrm>
            <a:off x="2811330" y="3444834"/>
            <a:ext cx="2572687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静的視野計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789933" y="2287247"/>
            <a:ext cx="2126623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光干渉断層計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421483" y="4215627"/>
            <a:ext cx="3190414" cy="39645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SITA </a:t>
            </a:r>
            <a:r>
              <a:rPr lang="en-US" dirty="0" err="1" smtClean="0">
                <a:latin typeface="+mn-ea"/>
                <a:cs typeface="Calibri"/>
                <a:sym typeface="Calibri"/>
              </a:rPr>
              <a:t>Standard中心</a:t>
            </a:r>
            <a:r>
              <a:rPr lang="en-US" dirty="0" smtClean="0">
                <a:latin typeface="+mn-ea"/>
                <a:cs typeface="Calibri"/>
                <a:sym typeface="Calibri"/>
              </a:rPr>
              <a:t> 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10-2</a:t>
            </a:r>
            <a:endParaRPr lang="en-US" dirty="0">
              <a:latin typeface="+mn-ea"/>
              <a:cs typeface="Calibri"/>
              <a:sym typeface="Calibri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3329863" y="5325894"/>
            <a:ext cx="4493605" cy="25391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endParaRPr lang="en-US" sz="1200" dirty="0">
              <a:cs typeface="Calibri"/>
              <a:sym typeface="Calibri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1216688" y="1894833"/>
            <a:ext cx="1573245" cy="39241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400" b="1" dirty="0">
                <a:latin typeface="+mn-ea"/>
                <a:cs typeface="Calibri" panose="020F0502020204030204" pitchFamily="34" charset="0"/>
                <a:sym typeface="Arial"/>
              </a:rPr>
              <a:t>測定機器</a:t>
            </a:r>
            <a:endParaRPr lang="en-US" sz="2400" b="1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13" name="タイトル 1"/>
          <p:cNvSpPr txBox="1">
            <a:spLocks/>
          </p:cNvSpPr>
          <p:nvPr/>
        </p:nvSpPr>
        <p:spPr>
          <a:xfrm>
            <a:off x="628650" y="365126"/>
            <a:ext cx="7886700" cy="835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ja-JP" altLang="en-US" dirty="0">
                <a:latin typeface="+mj-ea"/>
              </a:rPr>
              <a:t>方法</a:t>
            </a:r>
            <a:endParaRPr kumimoji="1" lang="en-US" altLang="ja-JP" dirty="0" smtClean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4182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23552</TotalTime>
  <Words>2225</Words>
  <Application>Microsoft Macintosh PowerPoint</Application>
  <PresentationFormat>On-screen Show (4:3)</PresentationFormat>
  <Paragraphs>270</Paragraphs>
  <Slides>23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Calibri</vt:lpstr>
      <vt:lpstr>Calibri Light</vt:lpstr>
      <vt:lpstr>Century</vt:lpstr>
      <vt:lpstr>ＭＳ ゴシック</vt:lpstr>
      <vt:lpstr>Times New Roman</vt:lpstr>
      <vt:lpstr>Wingdings</vt:lpstr>
      <vt:lpstr>Yu Gothic</vt:lpstr>
      <vt:lpstr>游ゴシック</vt:lpstr>
      <vt:lpstr>游ゴシック Light</vt:lpstr>
      <vt:lpstr>Arial</vt:lpstr>
      <vt:lpstr>Office Theme</vt:lpstr>
      <vt:lpstr>ハンフリー10-2とOCTから算出する網膜神経節細胞数</vt:lpstr>
      <vt:lpstr>Current proposed models linking Structure and function in glaucoma</vt:lpstr>
      <vt:lpstr>背景</vt:lpstr>
      <vt:lpstr>PowerPoint Presentation</vt:lpstr>
      <vt:lpstr>背景</vt:lpstr>
      <vt:lpstr>目的</vt:lpstr>
      <vt:lpstr>対象</vt:lpstr>
      <vt:lpstr>対象</vt:lpstr>
      <vt:lpstr>PowerPoint Presentation</vt:lpstr>
      <vt:lpstr>RGC_HFA</vt:lpstr>
      <vt:lpstr>PowerPoint Presentation</vt:lpstr>
      <vt:lpstr>MD10-2 vs RGC_OCT</vt:lpstr>
      <vt:lpstr>RGC_HFA vs. RGC_OCT 360 or 180 degree</vt:lpstr>
      <vt:lpstr>視覚10度の神経線維走行と視神経乳頭の対応 </vt:lpstr>
      <vt:lpstr>Displaced test point*</vt:lpstr>
      <vt:lpstr>MD10-2 vs RGC_OCT</vt:lpstr>
      <vt:lpstr>Displaced RGC_HFA vs. RGC_OCT 360 or 180 degree</vt:lpstr>
      <vt:lpstr>Factors affecting SF relationships</vt:lpstr>
      <vt:lpstr>PowerPoint Presentation</vt:lpstr>
      <vt:lpstr>なぜRGC_HFAとRGC_OCT360との整合性が高いのか？</vt:lpstr>
      <vt:lpstr>結語</vt:lpstr>
      <vt:lpstr>RGC_10-2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小川俊平</dc:creator>
  <cp:lastModifiedBy>小川俊平</cp:lastModifiedBy>
  <cp:revision>494</cp:revision>
  <dcterms:created xsi:type="dcterms:W3CDTF">2017-05-19T11:56:16Z</dcterms:created>
  <dcterms:modified xsi:type="dcterms:W3CDTF">2017-09-28T11:38:13Z</dcterms:modified>
</cp:coreProperties>
</file>